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 LINE: Good morning. Before we talk about files, DAKs and reports, let's talk about a quiet shift that has already reached our desks.
SIMPLE EXPLANATION: Every few decades a new tool changes how officers work — the typewriter, the computer, the internet, the smartphone. AI assistants and AI agents are the next step in that same line.
EXAMPLE: Today AI can already read a document, analyse figures, draft a reply, or automate a repetitive task — the four things on this slide.
INTERACTIVE QUESTION: Show of hands — how many of you have already used ChatGPT, Gemini or a similar tool, even once?
KEY MESSAGE: AI is not a distant future technology — it is already usable, today, on tasks you already do.
TRANSITION: Before we discuss what AI can do for us, let us first understand — in plain language — what AI actually 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 LINE: Let's bring everything together and look at this from the officer's chair, not the technologist's.
SIMPLE EXPLANATION: Around a Railway officer, AI can assist with document analysis, research, accounts and finance checks, administration, automation and presentation work.
EXAMPLE: An incoming email can be read by AI, checked against the relevant rule, classified, drafted into a response, reviewed by the officer, and only then actioned.
INTERACTIVE QUESTION: Think of one task in your office that is repeated, time-consuming, follows a defined process, involves documents or data, and can be reviewed by a human. Could it be AI-assisted?
KEY MESSAGE: AI assists the officer. AI does not automatically become the accountable authority.
TRANSITION: This naturally raises the question of responsibility — where exactly does the human need to stay firmly in the loop?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 LINE: Everything we've discussed so far is exciting — but power without responsibility is where things go wrong. Let's talk about that.
SIMPLE EXPLANATION: Not every AI task carries the same risk. Drafting and summarising are low risk; classification and recommendations are medium risk; financial, eligibility, personnel and legal decisions are high risk.
EXAMPLE: AI can assist by analysing evidence and even suggesting a course of action, but the accountable decision must still be made by the officer, not the model.
INTERACTIVE QUESTION: AI recommends rejecting a claim — would you reject it automatically, accept the recommendation, or examine the evidence and make the accountable decision yourself? (Answer: C.)
KEY MESSAGE: The more consequential the decision, the stronger the need for human oversight.
TRANSITION: With that responsibility in mind, let's close with how each of us can actually begin building this capability.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 LINE: We began by saying AI is already at work. Let's end by talking about how each of us starts working with it.
SIMPLE EXPLANATION: The path is simple — Learn, Experiment, Apply, Automate, Master. Start today with ChatGPT, Claude or Perplexity; move to prompt engineering; then RAG and Local LLMs; then workflows with n8n; then AI agents.
EXAMPLE: An officer who starts by simply drafting one letter with AI this week is already on the first step of this roadmap.
INTERACTIVE QUESTION: Before you leave this room, identify one task in your office that you will redesign using AI — name the task, the tool, the prompt, and the human check.
KEY MESSAGE: The advantage will not belong simply to those who know AI — it will belong to those who learn how to work with AI.
TRANSITION: (Closing) Thank you — let's now open the floor for questions and share your one task with the group.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 LINE: The word "AI" gets used for everything these days — let's unpack it in plain terms.
SIMPLE EXPLANATION: Think of it as a set of nested capabilities — AI is the umbrella; inside it sits Machine Learning; inside that, Deep Learning; and inside that, today's Generative AI and Large Language Models, which specialise in language.
EXAMPLE: When you ask ChatGPT to summarise a circular, you are using an LLM — one small, very useful branch of this larger tree.
INTERACTIVE QUESTION: Which of these tasks — reading files, summarising, drafting, comparing, classifying — do you already do manually every week?
KEY MESSAGE: AI is not one single technology. It is an ecosystem of technologies that can augment human work.
TRANSITION: If AI is not new, why has the present AI wave suddenly become so powerful? Let's look at how it is being developed globally.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 LINE: Everyone asks — is China ahead or is America ahead? The honest answer is: they are approaching AI differently, not simply racing on the same track.
SIMPLE EXPLANATION: These are broad ecosystem tendencies, not fixed rules — one broad approach favours open, widely shared models; the other favours large, tightly controlled proprietary platforms. Individual companies vary.
EXAMPLE: A Mixture-of-Experts model is like a specialist team — instead of every expert working on every file, the task is routed to the right specialist, saving effort.
INTERACTIVE QUESTION: If you were building an AI system for a Government department, what would matter more — maximum size, cost, privacy, control, or all of it depending on the use case?
KEY MESSAGE: There is no single "best" AI model — the right choice depends on the task, the data involved, and the department's needs.
TRANSITION: Choosing the right model is only half the story. We also need to know how to communicate with it effectively.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 LINE: The single biggest reason officers say "AI gave me a useless answer" is not the AI — it is the instruction we gave it.
SIMPLE EXPLANATION: A good prompt has six ingredients — Role, Task, Context, Constraints, Format and Examples. Add these and the output quality changes dramatically.
EXAMPLE: Compare "Write a report on Railway revenue" with the detailed version naming the role, the data, the anomalies to find, and the table format required.
INTERACTIVE QUESTION: Let's improve this weak prompt together — what would you add first: Role, Context, Task, Format or Constraints?
KEY MESSAGE: Prompt Engineering is not about asking AI more questions. It is about giving AI better instructions.
TRANSITION: Now that we know how to instruct AI well, let's look at which AI tools an officer can actually use.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 LINE: There is no single "best" AI tool — think of this as a toolbox, where each instrument suits a different job.
SIMPLE EXPLANATION: ChatGPT and Claude are general-purpose assistants; Perplexity is for research; Canva AI for visuals; Whisper for transcription; n8n for automation; and local tools like LM Studio or Ollama for confidential work.
EXAMPLE: For researching a new policy circular, Perplexity's web-search strength helps; for designing a training poster, Canva AI is the natural fit.
INTERACTIVE QUESTION: If you had one task right now, which tool on this slide would you reach for, and why?
KEY MESSAGE: Choose the tool best suited to the task — not simply the most famous one.
TRANSITION: These tools become far more powerful when we don't use them one at a time, but connect them into a workflow.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 LINE: Most of us have tried one AI tool for one task. But the real power appears when tools are connected into a workflow.
SIMPLE EXPLANATION: An email comes in, AI reads and transcribes it if needed, an LLM analyses it, RAG checks it against departmental documents, n8n connects the systems, a draft is prepared — and the officer reviews before final action.
EXAMPLE: Fifty similar public grievance emails arriving daily can be read, classified and drafted automatically, with the officer only reviewing exceptions.
INTERACTIVE QUESTION: With fifty similar emails a day, would you process each manually, summarise them one by one, or build an automated workflow with human review?
KEY MESSAGE: AI tools become far more powerful when combined into a workflow — with a human officer firmly at the review step.
TRANSITION: But where does all this AI actually run, and where does your data go? Let's look at Cloud AI versus Local LLMs.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 LINE: One question matters more than any other when using AI in Government work — where does the data actually go?
SIMPLE EXPLANATION: Cloud AI sends your input to remote servers over the internet; a Local LLM runs on your own device or approved office infrastructure, without sending data outside.
EXAMPLE: Asking a public chatbot to summarise a public circular is low-risk; asking it to summarise an internal personnel file is a different matter entirely.
INTERACTIVE QUESTION: Before typing anything into an AI tool, ask yourself — where does this data go once I press enter?
KEY MESSAGE: Local deployment can reduce external data exposure, but security still depends on the complete system, not the model alone.
TRANSITION: This is exactly why Local LLMs matter so much for Government officers. Let's look at that in detail.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 LINE: This is perhaps the most important slide today — confidentiality is not a technical detail, it is a duty.
SIMPLE EXPLANATION: Confidential files, personal data, financial information and internal reports should not be casually pasted into a public AI chatbot. Local LLMs offer more control, but they are not automatically secure.
EXAMPLE: A Local LLM combined with access control, encryption, audit logs and human oversight is what actually makes deployment responsible — the model alone is not enough.
INTERACTIVE QUESTION: You have a confidential file with personal and financial data — would you paste it into a public AI chatbot? Show of hands.
KEY MESSAGE: Before using any AI system, ask what data you are putting in, where it goes, and whether you are authorised to use that service for this purpose.
TRANSITION: Once we understand assistants and confidentiality, it's worth understanding one more evolution — from AI Assistant to AI Agent.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 LINE: So far we've spoken of AI that answers questions. There's a further step worth knowing about — the AI Agent.
SIMPLE EXPLANATION: An assistant answers a question you ask. An agent is given a goal, and reasons, plans, retrieves information, uses tools, acts, and verifies its own work.
EXAMPLE: An agent can read an incoming email, extract the details, check the relevant rules, classify the case, prepare a draft reply, and place it before the officer for approval.
INTERACTIVE QUESTION: Which of these is an agent task — "summarise this report", or "read all requests, classify them, check rules, draft replies and flag exceptions to me"? (Answer: the second one.)
KEY MESSAGE: An assistant gives you information. An agent can be given a task and work through the steps required to complete it — with the officer still approving the outcome.
TRANSITION: Let's now bring this together and see exactly what this means for a Railway officer's actual daily work.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image" Target="../media/image-1-9.png"/><Relationship Id="rId10" Type="http://schemas.openxmlformats.org/officeDocument/2006/relationships/image" Target="../media/image-1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image" Target="../media/image-10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image" Target="../media/image-11-7.png"/><Relationship Id="rId8" Type="http://schemas.openxmlformats.org/officeDocument/2006/relationships/image" Target="../media/image-11-8.png"/><Relationship Id="rId9" Type="http://schemas.openxmlformats.org/officeDocument/2006/relationships/image" Target="../media/image-11-9.png"/><Relationship Id="rId10" Type="http://schemas.openxmlformats.org/officeDocument/2006/relationships/image" Target="../media/image-11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32B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914400"/>
            <a:ext cx="10698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IS NO LONGER THE FUTURE —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731520" y="1508760"/>
            <a:ext cx="10698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8B4A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 IS ALREADY AT WORK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731520" y="219456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AFC2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AI, AI Tools, Local LLMs and Practical Applications for Railway Officers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731520" y="3063240"/>
            <a:ext cx="658368" cy="658368"/>
          </a:xfrm>
          <a:prstGeom prst="ellipse">
            <a:avLst/>
          </a:prstGeom>
          <a:solidFill>
            <a:srgbClr val="2C4A7C"/>
          </a:solidFill>
          <a:ln/>
        </p:spPr>
      </p:sp>
      <p:pic>
        <p:nvPicPr>
          <p:cNvPr id="6" name="Image 0" descr="/home/claude/icons/typewriter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0524" y="3142244"/>
            <a:ext cx="500360" cy="5003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11480" y="3794760"/>
            <a:ext cx="12984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D7E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Typewriter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1463040" y="3310128"/>
            <a:ext cx="978408" cy="164592"/>
          </a:xfrm>
          <a:prstGeom prst="rightArrow">
            <a:avLst/>
          </a:prstGeom>
          <a:solidFill>
            <a:srgbClr val="5A6B85"/>
          </a:solidFill>
          <a:ln/>
        </p:spPr>
      </p:sp>
      <p:sp>
        <p:nvSpPr>
          <p:cNvPr id="9" name="Shape 6"/>
          <p:cNvSpPr/>
          <p:nvPr/>
        </p:nvSpPr>
        <p:spPr>
          <a:xfrm>
            <a:off x="2514600" y="3063240"/>
            <a:ext cx="658368" cy="658368"/>
          </a:xfrm>
          <a:prstGeom prst="ellipse">
            <a:avLst/>
          </a:prstGeom>
          <a:solidFill>
            <a:srgbClr val="2C4A7C"/>
          </a:solidFill>
          <a:ln/>
        </p:spPr>
      </p:sp>
      <p:pic>
        <p:nvPicPr>
          <p:cNvPr id="10" name="Image 1" descr="/home/claude/icons/computer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3604" y="3142244"/>
            <a:ext cx="500360" cy="50036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194560" y="3794760"/>
            <a:ext cx="12984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D7E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Computer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3246120" y="3310128"/>
            <a:ext cx="978408" cy="164592"/>
          </a:xfrm>
          <a:prstGeom prst="rightArrow">
            <a:avLst/>
          </a:prstGeom>
          <a:solidFill>
            <a:srgbClr val="5A6B85"/>
          </a:solidFill>
          <a:ln/>
        </p:spPr>
      </p:sp>
      <p:sp>
        <p:nvSpPr>
          <p:cNvPr id="13" name="Shape 9"/>
          <p:cNvSpPr/>
          <p:nvPr/>
        </p:nvSpPr>
        <p:spPr>
          <a:xfrm>
            <a:off x="4297680" y="3063240"/>
            <a:ext cx="658368" cy="658368"/>
          </a:xfrm>
          <a:prstGeom prst="ellipse">
            <a:avLst/>
          </a:prstGeom>
          <a:solidFill>
            <a:srgbClr val="2C4A7C"/>
          </a:solidFill>
          <a:ln/>
        </p:spPr>
      </p:sp>
      <p:pic>
        <p:nvPicPr>
          <p:cNvPr id="14" name="Image 2" descr="/home/claude/icons/internet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6684" y="3142244"/>
            <a:ext cx="500360" cy="50036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977640" y="3794760"/>
            <a:ext cx="12984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D7E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Internet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5029200" y="3310128"/>
            <a:ext cx="978408" cy="164592"/>
          </a:xfrm>
          <a:prstGeom prst="rightArrow">
            <a:avLst/>
          </a:prstGeom>
          <a:solidFill>
            <a:srgbClr val="5A6B85"/>
          </a:solidFill>
          <a:ln/>
        </p:spPr>
      </p:sp>
      <p:sp>
        <p:nvSpPr>
          <p:cNvPr id="17" name="Shape 12"/>
          <p:cNvSpPr/>
          <p:nvPr/>
        </p:nvSpPr>
        <p:spPr>
          <a:xfrm>
            <a:off x="6080760" y="3063240"/>
            <a:ext cx="658368" cy="658368"/>
          </a:xfrm>
          <a:prstGeom prst="ellipse">
            <a:avLst/>
          </a:prstGeom>
          <a:solidFill>
            <a:srgbClr val="2C4A7C"/>
          </a:solidFill>
          <a:ln/>
        </p:spPr>
      </p:sp>
      <p:pic>
        <p:nvPicPr>
          <p:cNvPr id="18" name="Image 3" descr="/home/claude/icons/smartphone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9764" y="3142244"/>
            <a:ext cx="500360" cy="50036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760720" y="3794760"/>
            <a:ext cx="12984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D7E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Smartphone</a:t>
            </a:r>
            <a:endParaRPr lang="en-US" sz="1050" dirty="0"/>
          </a:p>
        </p:txBody>
      </p:sp>
      <p:sp>
        <p:nvSpPr>
          <p:cNvPr id="20" name="Shape 14"/>
          <p:cNvSpPr/>
          <p:nvPr/>
        </p:nvSpPr>
        <p:spPr>
          <a:xfrm>
            <a:off x="6812280" y="3310128"/>
            <a:ext cx="978408" cy="164592"/>
          </a:xfrm>
          <a:prstGeom prst="rightArrow">
            <a:avLst/>
          </a:prstGeom>
          <a:solidFill>
            <a:srgbClr val="5A6B85"/>
          </a:solidFill>
          <a:ln/>
        </p:spPr>
      </p:sp>
      <p:sp>
        <p:nvSpPr>
          <p:cNvPr id="21" name="Shape 15"/>
          <p:cNvSpPr/>
          <p:nvPr/>
        </p:nvSpPr>
        <p:spPr>
          <a:xfrm>
            <a:off x="7863840" y="3063240"/>
            <a:ext cx="658368" cy="658368"/>
          </a:xfrm>
          <a:prstGeom prst="ellipse">
            <a:avLst/>
          </a:prstGeom>
          <a:solidFill>
            <a:srgbClr val="2C4A7C"/>
          </a:solidFill>
          <a:ln/>
        </p:spPr>
      </p:sp>
      <p:pic>
        <p:nvPicPr>
          <p:cNvPr id="22" name="Image 4" descr="/home/claude/icons/assistant_FFFFFF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2844" y="3142244"/>
            <a:ext cx="500360" cy="50036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543800" y="3794760"/>
            <a:ext cx="12984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D7E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Assistant</a:t>
            </a:r>
            <a:endParaRPr lang="en-US" sz="1050" dirty="0"/>
          </a:p>
        </p:txBody>
      </p:sp>
      <p:sp>
        <p:nvSpPr>
          <p:cNvPr id="24" name="Shape 17"/>
          <p:cNvSpPr/>
          <p:nvPr/>
        </p:nvSpPr>
        <p:spPr>
          <a:xfrm>
            <a:off x="8595360" y="3310128"/>
            <a:ext cx="978408" cy="164592"/>
          </a:xfrm>
          <a:prstGeom prst="rightArrow">
            <a:avLst/>
          </a:prstGeom>
          <a:solidFill>
            <a:srgbClr val="5A6B85"/>
          </a:solidFill>
          <a:ln/>
        </p:spPr>
      </p:sp>
      <p:sp>
        <p:nvSpPr>
          <p:cNvPr id="25" name="Shape 18"/>
          <p:cNvSpPr/>
          <p:nvPr/>
        </p:nvSpPr>
        <p:spPr>
          <a:xfrm>
            <a:off x="9646920" y="3063240"/>
            <a:ext cx="658368" cy="658368"/>
          </a:xfrm>
          <a:prstGeom prst="ellipse">
            <a:avLst/>
          </a:prstGeom>
          <a:solidFill>
            <a:srgbClr val="C0392B"/>
          </a:solidFill>
          <a:ln/>
        </p:spPr>
      </p:sp>
      <p:pic>
        <p:nvPicPr>
          <p:cNvPr id="26" name="Image 5" descr="/home/claude/icons/agent_FFFFFF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25924" y="3142244"/>
            <a:ext cx="500360" cy="500360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9326880" y="3794760"/>
            <a:ext cx="12984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D7E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Agent</a:t>
            </a:r>
            <a:endParaRPr lang="en-US" sz="1050" dirty="0"/>
          </a:p>
        </p:txBody>
      </p:sp>
      <p:sp>
        <p:nvSpPr>
          <p:cNvPr id="28" name="Text 20"/>
          <p:cNvSpPr/>
          <p:nvPr/>
        </p:nvSpPr>
        <p:spPr>
          <a:xfrm>
            <a:off x="731520" y="4251960"/>
            <a:ext cx="1069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of your routine office tasks could be assisted by AI?</a:t>
            </a:r>
            <a:endParaRPr lang="en-US" sz="1800" dirty="0"/>
          </a:p>
        </p:txBody>
      </p:sp>
      <p:sp>
        <p:nvSpPr>
          <p:cNvPr id="29" name="Shape 21"/>
          <p:cNvSpPr/>
          <p:nvPr/>
        </p:nvSpPr>
        <p:spPr>
          <a:xfrm>
            <a:off x="998068" y="4846320"/>
            <a:ext cx="2377440" cy="777240"/>
          </a:xfrm>
          <a:prstGeom prst="roundRect">
            <a:avLst>
              <a:gd name="adj" fmla="val 11765"/>
            </a:avLst>
          </a:prstGeom>
          <a:solidFill>
            <a:srgbClr val="20345C"/>
          </a:solidFill>
          <a:ln/>
        </p:spPr>
      </p:sp>
      <p:sp>
        <p:nvSpPr>
          <p:cNvPr id="30" name="Shape 22"/>
          <p:cNvSpPr/>
          <p:nvPr/>
        </p:nvSpPr>
        <p:spPr>
          <a:xfrm>
            <a:off x="1135228" y="4974336"/>
            <a:ext cx="502920" cy="502920"/>
          </a:xfrm>
          <a:prstGeom prst="ellipse">
            <a:avLst/>
          </a:prstGeom>
          <a:solidFill>
            <a:srgbClr val="2C4A7C"/>
          </a:solidFill>
          <a:ln/>
        </p:spPr>
      </p:sp>
      <p:pic>
        <p:nvPicPr>
          <p:cNvPr id="31" name="Image 6" descr="/home/claude/icons/read_FFFFFF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5578" y="5034686"/>
            <a:ext cx="382219" cy="382219"/>
          </a:xfrm>
          <a:prstGeom prst="rect">
            <a:avLst/>
          </a:prstGeom>
        </p:spPr>
      </p:pic>
      <p:sp>
        <p:nvSpPr>
          <p:cNvPr id="32" name="Text 23"/>
          <p:cNvSpPr/>
          <p:nvPr/>
        </p:nvSpPr>
        <p:spPr>
          <a:xfrm>
            <a:off x="1729588" y="4846320"/>
            <a:ext cx="1554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</a:t>
            </a:r>
            <a:endParaRPr lang="en-US" sz="1400" dirty="0"/>
          </a:p>
        </p:txBody>
      </p:sp>
      <p:sp>
        <p:nvSpPr>
          <p:cNvPr id="33" name="Shape 24"/>
          <p:cNvSpPr/>
          <p:nvPr/>
        </p:nvSpPr>
        <p:spPr>
          <a:xfrm>
            <a:off x="3604108" y="4846320"/>
            <a:ext cx="2377440" cy="777240"/>
          </a:xfrm>
          <a:prstGeom prst="roundRect">
            <a:avLst>
              <a:gd name="adj" fmla="val 11765"/>
            </a:avLst>
          </a:prstGeom>
          <a:solidFill>
            <a:srgbClr val="20345C"/>
          </a:solidFill>
          <a:ln/>
        </p:spPr>
      </p:sp>
      <p:sp>
        <p:nvSpPr>
          <p:cNvPr id="34" name="Shape 25"/>
          <p:cNvSpPr/>
          <p:nvPr/>
        </p:nvSpPr>
        <p:spPr>
          <a:xfrm>
            <a:off x="3741268" y="4974336"/>
            <a:ext cx="502920" cy="502920"/>
          </a:xfrm>
          <a:prstGeom prst="ellipse">
            <a:avLst/>
          </a:prstGeom>
          <a:solidFill>
            <a:srgbClr val="2C4A7C"/>
          </a:solidFill>
          <a:ln/>
        </p:spPr>
      </p:sp>
      <p:pic>
        <p:nvPicPr>
          <p:cNvPr id="35" name="Image 7" descr="/home/claude/icons/analyse_FFFFFF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01618" y="5034686"/>
            <a:ext cx="382219" cy="382219"/>
          </a:xfrm>
          <a:prstGeom prst="rect">
            <a:avLst/>
          </a:prstGeom>
        </p:spPr>
      </p:pic>
      <p:sp>
        <p:nvSpPr>
          <p:cNvPr id="36" name="Text 26"/>
          <p:cNvSpPr/>
          <p:nvPr/>
        </p:nvSpPr>
        <p:spPr>
          <a:xfrm>
            <a:off x="4335628" y="4846320"/>
            <a:ext cx="1554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</a:t>
            </a:r>
            <a:endParaRPr lang="en-US" sz="1400" dirty="0"/>
          </a:p>
        </p:txBody>
      </p:sp>
      <p:sp>
        <p:nvSpPr>
          <p:cNvPr id="37" name="Shape 27"/>
          <p:cNvSpPr/>
          <p:nvPr/>
        </p:nvSpPr>
        <p:spPr>
          <a:xfrm>
            <a:off x="6210148" y="4846320"/>
            <a:ext cx="2377440" cy="777240"/>
          </a:xfrm>
          <a:prstGeom prst="roundRect">
            <a:avLst>
              <a:gd name="adj" fmla="val 11765"/>
            </a:avLst>
          </a:prstGeom>
          <a:solidFill>
            <a:srgbClr val="20345C"/>
          </a:solidFill>
          <a:ln/>
        </p:spPr>
      </p:sp>
      <p:sp>
        <p:nvSpPr>
          <p:cNvPr id="38" name="Shape 28"/>
          <p:cNvSpPr/>
          <p:nvPr/>
        </p:nvSpPr>
        <p:spPr>
          <a:xfrm>
            <a:off x="6347308" y="4974336"/>
            <a:ext cx="502920" cy="502920"/>
          </a:xfrm>
          <a:prstGeom prst="ellipse">
            <a:avLst/>
          </a:prstGeom>
          <a:solidFill>
            <a:srgbClr val="2C4A7C"/>
          </a:solidFill>
          <a:ln/>
        </p:spPr>
      </p:sp>
      <p:pic>
        <p:nvPicPr>
          <p:cNvPr id="39" name="Image 8" descr="/home/claude/icons/draft_FFFFFF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7658" y="5034686"/>
            <a:ext cx="382219" cy="382219"/>
          </a:xfrm>
          <a:prstGeom prst="rect">
            <a:avLst/>
          </a:prstGeom>
        </p:spPr>
      </p:pic>
      <p:sp>
        <p:nvSpPr>
          <p:cNvPr id="40" name="Text 29"/>
          <p:cNvSpPr/>
          <p:nvPr/>
        </p:nvSpPr>
        <p:spPr>
          <a:xfrm>
            <a:off x="6941668" y="4846320"/>
            <a:ext cx="1554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1400" dirty="0"/>
          </a:p>
        </p:txBody>
      </p:sp>
      <p:sp>
        <p:nvSpPr>
          <p:cNvPr id="41" name="Shape 30"/>
          <p:cNvSpPr/>
          <p:nvPr/>
        </p:nvSpPr>
        <p:spPr>
          <a:xfrm>
            <a:off x="8816188" y="4846320"/>
            <a:ext cx="2377440" cy="777240"/>
          </a:xfrm>
          <a:prstGeom prst="roundRect">
            <a:avLst>
              <a:gd name="adj" fmla="val 11765"/>
            </a:avLst>
          </a:prstGeom>
          <a:solidFill>
            <a:srgbClr val="20345C"/>
          </a:solidFill>
          <a:ln/>
        </p:spPr>
      </p:sp>
      <p:sp>
        <p:nvSpPr>
          <p:cNvPr id="42" name="Shape 31"/>
          <p:cNvSpPr/>
          <p:nvPr/>
        </p:nvSpPr>
        <p:spPr>
          <a:xfrm>
            <a:off x="8953348" y="4974336"/>
            <a:ext cx="502920" cy="502920"/>
          </a:xfrm>
          <a:prstGeom prst="ellipse">
            <a:avLst/>
          </a:prstGeom>
          <a:solidFill>
            <a:srgbClr val="2C4A7C"/>
          </a:solidFill>
          <a:ln/>
        </p:spPr>
      </p:sp>
      <p:pic>
        <p:nvPicPr>
          <p:cNvPr id="43" name="Image 9" descr="/home/claude/icons/automate_FFFFFF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13698" y="5034686"/>
            <a:ext cx="382219" cy="382219"/>
          </a:xfrm>
          <a:prstGeom prst="rect">
            <a:avLst/>
          </a:prstGeom>
        </p:spPr>
      </p:pic>
      <p:sp>
        <p:nvSpPr>
          <p:cNvPr id="44" name="Text 32"/>
          <p:cNvSpPr/>
          <p:nvPr/>
        </p:nvSpPr>
        <p:spPr>
          <a:xfrm>
            <a:off x="9547708" y="4846320"/>
            <a:ext cx="1554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</a:t>
            </a:r>
            <a:endParaRPr lang="en-US" sz="1400" dirty="0"/>
          </a:p>
        </p:txBody>
      </p:sp>
      <p:sp>
        <p:nvSpPr>
          <p:cNvPr id="45" name="Shape 33"/>
          <p:cNvSpPr/>
          <p:nvPr/>
        </p:nvSpPr>
        <p:spPr>
          <a:xfrm>
            <a:off x="2209648" y="5897880"/>
            <a:ext cx="7772400" cy="457200"/>
          </a:xfrm>
          <a:prstGeom prst="roundRect">
            <a:avLst>
              <a:gd name="adj" fmla="val 50000"/>
            </a:avLst>
          </a:prstGeom>
          <a:solidFill>
            <a:srgbClr val="C0392B"/>
          </a:solidFill>
          <a:ln/>
        </p:spPr>
      </p:sp>
      <p:sp>
        <p:nvSpPr>
          <p:cNvPr id="46" name="Text 34"/>
          <p:cNvSpPr/>
          <p:nvPr/>
        </p:nvSpPr>
        <p:spPr>
          <a:xfrm>
            <a:off x="2209648" y="589788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POLL — Show of hands: Who has used ChatGPT, Gemini or another AI tool?</a:t>
            </a:r>
            <a:endParaRPr lang="en-US" sz="1200" dirty="0"/>
          </a:p>
        </p:txBody>
      </p:sp>
      <p:sp>
        <p:nvSpPr>
          <p:cNvPr id="47" name="Text 35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with AI — Officer Orientation</a:t>
            </a:r>
            <a:endParaRPr lang="en-US" sz="900" dirty="0"/>
          </a:p>
        </p:txBody>
      </p:sp>
      <p:sp>
        <p:nvSpPr>
          <p:cNvPr id="48" name="Text 36"/>
          <p:cNvSpPr/>
          <p:nvPr/>
        </p:nvSpPr>
        <p:spPr>
          <a:xfrm>
            <a:off x="10820095" y="6492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12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B3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Can AI Actually Do for a Railway Officer?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596128" y="2377440"/>
            <a:ext cx="1005840" cy="1005840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4" name="Image 0" descr="/home/claude/icons/officer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6829" y="2498141"/>
            <a:ext cx="764438" cy="76443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367528" y="342900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RAILWAY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OFFICER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1120140" y="1097280"/>
            <a:ext cx="594360" cy="594360"/>
          </a:xfrm>
          <a:prstGeom prst="ellipse">
            <a:avLst/>
          </a:prstGeom>
          <a:solidFill>
            <a:srgbClr val="C0392B"/>
          </a:solidFill>
          <a:ln/>
        </p:spPr>
      </p:sp>
      <p:pic>
        <p:nvPicPr>
          <p:cNvPr id="7" name="Image 1" descr="/home/claude/icons/docanalysis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463" y="1168603"/>
            <a:ext cx="451714" cy="45171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94360" y="17373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Analysis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94360" y="1993392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Summarisation, comparison, extraction</a:t>
            </a:r>
            <a:endParaRPr lang="en-US" sz="800" dirty="0"/>
          </a:p>
        </p:txBody>
      </p:sp>
      <p:sp>
        <p:nvSpPr>
          <p:cNvPr id="10" name="Shape 6"/>
          <p:cNvSpPr/>
          <p:nvPr/>
        </p:nvSpPr>
        <p:spPr>
          <a:xfrm>
            <a:off x="9212580" y="1097280"/>
            <a:ext cx="594360" cy="594360"/>
          </a:xfrm>
          <a:prstGeom prst="ellipse">
            <a:avLst/>
          </a:prstGeom>
          <a:solidFill>
            <a:srgbClr val="C0392B"/>
          </a:solidFill>
          <a:ln/>
        </p:spPr>
      </p:sp>
      <p:pic>
        <p:nvPicPr>
          <p:cNvPr id="11" name="Image 2" descr="/home/claude/icons/research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903" y="1168603"/>
            <a:ext cx="451714" cy="45171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686800" y="17373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</a:t>
            </a:r>
            <a:endParaRPr lang="en-US" sz="1000" dirty="0"/>
          </a:p>
        </p:txBody>
      </p:sp>
      <p:sp>
        <p:nvSpPr>
          <p:cNvPr id="13" name="Text 8"/>
          <p:cNvSpPr/>
          <p:nvPr/>
        </p:nvSpPr>
        <p:spPr>
          <a:xfrm>
            <a:off x="8686800" y="1993392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search, source discovery</a:t>
            </a:r>
            <a:endParaRPr lang="en-US" sz="800" dirty="0"/>
          </a:p>
        </p:txBody>
      </p:sp>
      <p:sp>
        <p:nvSpPr>
          <p:cNvPr id="14" name="Shape 9"/>
          <p:cNvSpPr/>
          <p:nvPr/>
        </p:nvSpPr>
        <p:spPr>
          <a:xfrm>
            <a:off x="571500" y="3520440"/>
            <a:ext cx="594360" cy="594360"/>
          </a:xfrm>
          <a:prstGeom prst="ellipse">
            <a:avLst/>
          </a:prstGeom>
          <a:solidFill>
            <a:srgbClr val="C0392B"/>
          </a:solidFill>
          <a:ln/>
        </p:spPr>
      </p:sp>
      <p:pic>
        <p:nvPicPr>
          <p:cNvPr id="15" name="Image 3" descr="/home/claude/icons/accounts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823" y="3591763"/>
            <a:ext cx="451714" cy="451714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45720" y="416052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Accounts &amp; Finance</a:t>
            </a:r>
            <a:endParaRPr lang="en-US" sz="1000" dirty="0"/>
          </a:p>
        </p:txBody>
      </p:sp>
      <p:sp>
        <p:nvSpPr>
          <p:cNvPr id="17" name="Text 11"/>
          <p:cNvSpPr/>
          <p:nvPr/>
        </p:nvSpPr>
        <p:spPr>
          <a:xfrm>
            <a:off x="45720" y="4416552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Reconciliation, exception &amp; compliance checks</a:t>
            </a:r>
            <a:endParaRPr lang="en-US" sz="800" dirty="0"/>
          </a:p>
        </p:txBody>
      </p:sp>
      <p:sp>
        <p:nvSpPr>
          <p:cNvPr id="18" name="Shape 12"/>
          <p:cNvSpPr/>
          <p:nvPr/>
        </p:nvSpPr>
        <p:spPr>
          <a:xfrm>
            <a:off x="9761220" y="3520440"/>
            <a:ext cx="594360" cy="594360"/>
          </a:xfrm>
          <a:prstGeom prst="ellipse">
            <a:avLst/>
          </a:prstGeom>
          <a:solidFill>
            <a:srgbClr val="C0392B"/>
          </a:solidFill>
          <a:ln/>
        </p:spPr>
      </p:sp>
      <p:pic>
        <p:nvPicPr>
          <p:cNvPr id="19" name="Image 4" descr="/home/claude/icons/presentation_FFFFFF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2543" y="3591763"/>
            <a:ext cx="451714" cy="451714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9235440" y="416052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</a:t>
            </a:r>
            <a:endParaRPr lang="en-US" sz="1000" dirty="0"/>
          </a:p>
        </p:txBody>
      </p:sp>
      <p:sp>
        <p:nvSpPr>
          <p:cNvPr id="21" name="Text 14"/>
          <p:cNvSpPr/>
          <p:nvPr/>
        </p:nvSpPr>
        <p:spPr>
          <a:xfrm>
            <a:off x="9235440" y="4416552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 AI, infographics, visual summaries</a:t>
            </a:r>
            <a:endParaRPr lang="en-US" sz="800" dirty="0"/>
          </a:p>
        </p:txBody>
      </p:sp>
      <p:sp>
        <p:nvSpPr>
          <p:cNvPr id="22" name="Shape 15"/>
          <p:cNvSpPr/>
          <p:nvPr/>
        </p:nvSpPr>
        <p:spPr>
          <a:xfrm>
            <a:off x="3360420" y="4709160"/>
            <a:ext cx="594360" cy="594360"/>
          </a:xfrm>
          <a:prstGeom prst="ellipse">
            <a:avLst/>
          </a:prstGeom>
          <a:solidFill>
            <a:srgbClr val="C0392B"/>
          </a:solidFill>
          <a:ln/>
        </p:spPr>
      </p:sp>
      <p:pic>
        <p:nvPicPr>
          <p:cNvPr id="23" name="Image 5" descr="/home/claude/icons/admin_FFFFFF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1743" y="4780483"/>
            <a:ext cx="451714" cy="451714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2834640" y="534924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Administration</a:t>
            </a:r>
            <a:endParaRPr lang="en-US" sz="1000" dirty="0"/>
          </a:p>
        </p:txBody>
      </p:sp>
      <p:sp>
        <p:nvSpPr>
          <p:cNvPr id="25" name="Text 17"/>
          <p:cNvSpPr/>
          <p:nvPr/>
        </p:nvSpPr>
        <p:spPr>
          <a:xfrm>
            <a:off x="2834640" y="5605272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classification, drafting, transcription</a:t>
            </a:r>
            <a:endParaRPr lang="en-US" sz="800" dirty="0"/>
          </a:p>
        </p:txBody>
      </p:sp>
      <p:sp>
        <p:nvSpPr>
          <p:cNvPr id="26" name="Shape 18"/>
          <p:cNvSpPr/>
          <p:nvPr/>
        </p:nvSpPr>
        <p:spPr>
          <a:xfrm>
            <a:off x="8252460" y="4709160"/>
            <a:ext cx="594360" cy="594360"/>
          </a:xfrm>
          <a:prstGeom prst="ellipse">
            <a:avLst/>
          </a:prstGeom>
          <a:solidFill>
            <a:srgbClr val="C0392B"/>
          </a:solidFill>
          <a:ln/>
        </p:spPr>
      </p:sp>
      <p:pic>
        <p:nvPicPr>
          <p:cNvPr id="27" name="Image 6" descr="/home/claude/icons/automation_FFFFFF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3783" y="4780483"/>
            <a:ext cx="451714" cy="451714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7726680" y="534924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</a:t>
            </a:r>
            <a:endParaRPr lang="en-US" sz="1000" dirty="0"/>
          </a:p>
        </p:txBody>
      </p:sp>
      <p:sp>
        <p:nvSpPr>
          <p:cNvPr id="29" name="Text 20"/>
          <p:cNvSpPr/>
          <p:nvPr/>
        </p:nvSpPr>
        <p:spPr>
          <a:xfrm>
            <a:off x="7726680" y="5605272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n8n workflows, notifications, escalation</a:t>
            </a:r>
            <a:endParaRPr lang="en-US" sz="800" dirty="0"/>
          </a:p>
        </p:txBody>
      </p:sp>
      <p:sp>
        <p:nvSpPr>
          <p:cNvPr id="30" name="Shape 21"/>
          <p:cNvSpPr/>
          <p:nvPr/>
        </p:nvSpPr>
        <p:spPr>
          <a:xfrm>
            <a:off x="548640" y="5897880"/>
            <a:ext cx="11064240" cy="594360"/>
          </a:xfrm>
          <a:prstGeom prst="roundRect">
            <a:avLst>
              <a:gd name="adj" fmla="val 12308"/>
            </a:avLst>
          </a:prstGeom>
          <a:solidFill>
            <a:srgbClr val="E4E9F2"/>
          </a:solidFill>
          <a:ln/>
        </p:spPr>
      </p:sp>
      <p:sp>
        <p:nvSpPr>
          <p:cNvPr id="31" name="Text 22"/>
          <p:cNvSpPr/>
          <p:nvPr/>
        </p:nvSpPr>
        <p:spPr>
          <a:xfrm>
            <a:off x="777240" y="5897880"/>
            <a:ext cx="10607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assists the officer. </a:t>
            </a:r>
            <a:pPr indent="0" marL="0">
              <a:buNone/>
            </a:pPr>
            <a:r>
              <a:rPr lang="en-US" sz="11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does not automatically become the accountable authority. Think of ONE repeated, document-based task in your office that could be AI-assisted.</a:t>
            </a:r>
            <a:endParaRPr lang="en-US" sz="1100" dirty="0"/>
          </a:p>
        </p:txBody>
      </p:sp>
      <p:sp>
        <p:nvSpPr>
          <p:cNvPr id="32" name="Text 23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with AI — Officer Orientation</a:t>
            </a:r>
            <a:endParaRPr lang="en-US" sz="900" dirty="0"/>
          </a:p>
        </p:txBody>
      </p:sp>
      <p:sp>
        <p:nvSpPr>
          <p:cNvPr id="33" name="Text 24"/>
          <p:cNvSpPr/>
          <p:nvPr/>
        </p:nvSpPr>
        <p:spPr>
          <a:xfrm>
            <a:off x="10820095" y="6492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12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B3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Needs a Human at the Right Place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i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+ RESPONSIBILITY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3611880" cy="1234440"/>
          </a:xfrm>
          <a:prstGeom prst="roundRect">
            <a:avLst>
              <a:gd name="adj" fmla="val 5926"/>
            </a:avLst>
          </a:prstGeom>
          <a:solidFill>
            <a:srgbClr val="F2F4F7"/>
          </a:solidFill>
          <a:ln/>
        </p:spPr>
      </p:sp>
      <p:sp>
        <p:nvSpPr>
          <p:cNvPr id="5" name="Shape 3"/>
          <p:cNvSpPr/>
          <p:nvPr/>
        </p:nvSpPr>
        <p:spPr>
          <a:xfrm>
            <a:off x="731520" y="1600200"/>
            <a:ext cx="457200" cy="457200"/>
          </a:xfrm>
          <a:prstGeom prst="ellipse">
            <a:avLst/>
          </a:prstGeom>
          <a:solidFill>
            <a:srgbClr val="3EA05B"/>
          </a:solidFill>
          <a:ln/>
        </p:spPr>
      </p:sp>
      <p:pic>
        <p:nvPicPr>
          <p:cNvPr id="6" name="Image 0" descr="/home/claude/icons/low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6384" y="1655064"/>
            <a:ext cx="347472" cy="3474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5880" y="160020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EA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RISK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731520" y="2148840"/>
            <a:ext cx="3246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Drafting • Summarising • Brainstorming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4261104" y="1463040"/>
            <a:ext cx="3611880" cy="1234440"/>
          </a:xfrm>
          <a:prstGeom prst="roundRect">
            <a:avLst>
              <a:gd name="adj" fmla="val 5926"/>
            </a:avLst>
          </a:prstGeom>
          <a:solidFill>
            <a:srgbClr val="F2F4F7"/>
          </a:solidFill>
          <a:ln/>
        </p:spPr>
      </p:sp>
      <p:sp>
        <p:nvSpPr>
          <p:cNvPr id="10" name="Shape 7"/>
          <p:cNvSpPr/>
          <p:nvPr/>
        </p:nvSpPr>
        <p:spPr>
          <a:xfrm>
            <a:off x="4443984" y="1600200"/>
            <a:ext cx="457200" cy="457200"/>
          </a:xfrm>
          <a:prstGeom prst="ellipse">
            <a:avLst/>
          </a:prstGeom>
          <a:solidFill>
            <a:srgbClr val="D9A62E"/>
          </a:solidFill>
          <a:ln/>
        </p:spPr>
      </p:sp>
      <p:pic>
        <p:nvPicPr>
          <p:cNvPr id="11" name="Image 1" descr="/home/claude/icons/medium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8848" y="1655064"/>
            <a:ext cx="347472" cy="34747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038344" y="160020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9A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 RISK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4443984" y="2148840"/>
            <a:ext cx="3246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Analysis • Classification • Recommendations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7973568" y="1463040"/>
            <a:ext cx="3611880" cy="1234440"/>
          </a:xfrm>
          <a:prstGeom prst="roundRect">
            <a:avLst>
              <a:gd name="adj" fmla="val 5926"/>
            </a:avLst>
          </a:prstGeom>
          <a:solidFill>
            <a:srgbClr val="F2F4F7"/>
          </a:solidFill>
          <a:ln/>
        </p:spPr>
      </p:sp>
      <p:sp>
        <p:nvSpPr>
          <p:cNvPr id="15" name="Shape 11"/>
          <p:cNvSpPr/>
          <p:nvPr/>
        </p:nvSpPr>
        <p:spPr>
          <a:xfrm>
            <a:off x="8156448" y="1600200"/>
            <a:ext cx="457200" cy="457200"/>
          </a:xfrm>
          <a:prstGeom prst="ellipse">
            <a:avLst/>
          </a:prstGeom>
          <a:solidFill>
            <a:srgbClr val="C0392B"/>
          </a:solidFill>
          <a:ln/>
        </p:spPr>
      </p:sp>
      <p:pic>
        <p:nvPicPr>
          <p:cNvPr id="16" name="Image 2" descr="/home/claude/icons/high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1312" y="1655064"/>
            <a:ext cx="347472" cy="34747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750808" y="160020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RISK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8156448" y="2148840"/>
            <a:ext cx="3246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decisions • Citizen eligibility • Personnel • Legal conclusions</a:t>
            </a:r>
            <a:endParaRPr lang="en-US" sz="950" dirty="0"/>
          </a:p>
        </p:txBody>
      </p:sp>
      <p:sp>
        <p:nvSpPr>
          <p:cNvPr id="19" name="Shape 14"/>
          <p:cNvSpPr/>
          <p:nvPr/>
        </p:nvSpPr>
        <p:spPr>
          <a:xfrm>
            <a:off x="548640" y="2971800"/>
            <a:ext cx="2075688" cy="502920"/>
          </a:xfrm>
          <a:prstGeom prst="roundRect">
            <a:avLst>
              <a:gd name="adj" fmla="val 12727"/>
            </a:avLst>
          </a:prstGeom>
          <a:solidFill>
            <a:srgbClr val="1B3A6B"/>
          </a:solidFill>
          <a:ln/>
        </p:spPr>
      </p:sp>
      <p:sp>
        <p:nvSpPr>
          <p:cNvPr id="20" name="Text 15"/>
          <p:cNvSpPr/>
          <p:nvPr/>
        </p:nvSpPr>
        <p:spPr>
          <a:xfrm>
            <a:off x="548640" y="2971800"/>
            <a:ext cx="20756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</a:t>
            </a:r>
            <a:endParaRPr lang="en-US" sz="1000" dirty="0"/>
          </a:p>
        </p:txBody>
      </p:sp>
      <p:sp>
        <p:nvSpPr>
          <p:cNvPr id="21" name="Shape 16"/>
          <p:cNvSpPr/>
          <p:nvPr/>
        </p:nvSpPr>
        <p:spPr>
          <a:xfrm>
            <a:off x="2642616" y="3145536"/>
            <a:ext cx="146304" cy="164592"/>
          </a:xfrm>
          <a:prstGeom prst="rightArrow">
            <a:avLst/>
          </a:prstGeom>
          <a:solidFill>
            <a:srgbClr val="5A6B85"/>
          </a:solidFill>
          <a:ln/>
        </p:spPr>
      </p:sp>
      <p:sp>
        <p:nvSpPr>
          <p:cNvPr id="22" name="Shape 17"/>
          <p:cNvSpPr/>
          <p:nvPr/>
        </p:nvSpPr>
        <p:spPr>
          <a:xfrm>
            <a:off x="2761488" y="2971800"/>
            <a:ext cx="2075688" cy="502920"/>
          </a:xfrm>
          <a:prstGeom prst="roundRect">
            <a:avLst>
              <a:gd name="adj" fmla="val 12727"/>
            </a:avLst>
          </a:prstGeom>
          <a:solidFill>
            <a:srgbClr val="1B3A6B"/>
          </a:solidFill>
          <a:ln/>
        </p:spPr>
      </p:sp>
      <p:sp>
        <p:nvSpPr>
          <p:cNvPr id="23" name="Text 18"/>
          <p:cNvSpPr/>
          <p:nvPr/>
        </p:nvSpPr>
        <p:spPr>
          <a:xfrm>
            <a:off x="2761488" y="2971800"/>
            <a:ext cx="20756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ASSISTS</a:t>
            </a:r>
            <a:endParaRPr lang="en-US" sz="1000" dirty="0"/>
          </a:p>
        </p:txBody>
      </p:sp>
      <p:sp>
        <p:nvSpPr>
          <p:cNvPr id="24" name="Shape 19"/>
          <p:cNvSpPr/>
          <p:nvPr/>
        </p:nvSpPr>
        <p:spPr>
          <a:xfrm>
            <a:off x="4855464" y="3145536"/>
            <a:ext cx="146304" cy="164592"/>
          </a:xfrm>
          <a:prstGeom prst="rightArrow">
            <a:avLst/>
          </a:prstGeom>
          <a:solidFill>
            <a:srgbClr val="5A6B85"/>
          </a:solidFill>
          <a:ln/>
        </p:spPr>
      </p:sp>
      <p:sp>
        <p:nvSpPr>
          <p:cNvPr id="25" name="Shape 20"/>
          <p:cNvSpPr/>
          <p:nvPr/>
        </p:nvSpPr>
        <p:spPr>
          <a:xfrm>
            <a:off x="4974336" y="2971800"/>
            <a:ext cx="2075688" cy="502920"/>
          </a:xfrm>
          <a:prstGeom prst="roundRect">
            <a:avLst>
              <a:gd name="adj" fmla="val 12727"/>
            </a:avLst>
          </a:prstGeom>
          <a:solidFill>
            <a:srgbClr val="1B3A6B"/>
          </a:solidFill>
          <a:ln/>
        </p:spPr>
      </p:sp>
      <p:sp>
        <p:nvSpPr>
          <p:cNvPr id="26" name="Text 21"/>
          <p:cNvSpPr/>
          <p:nvPr/>
        </p:nvSpPr>
        <p:spPr>
          <a:xfrm>
            <a:off x="4974336" y="2971800"/>
            <a:ext cx="20756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REVIEW</a:t>
            </a:r>
            <a:endParaRPr lang="en-US" sz="1000" dirty="0"/>
          </a:p>
        </p:txBody>
      </p:sp>
      <p:sp>
        <p:nvSpPr>
          <p:cNvPr id="27" name="Shape 22"/>
          <p:cNvSpPr/>
          <p:nvPr/>
        </p:nvSpPr>
        <p:spPr>
          <a:xfrm>
            <a:off x="7068312" y="3145536"/>
            <a:ext cx="146304" cy="164592"/>
          </a:xfrm>
          <a:prstGeom prst="rightArrow">
            <a:avLst/>
          </a:prstGeom>
          <a:solidFill>
            <a:srgbClr val="5A6B85"/>
          </a:solidFill>
          <a:ln/>
        </p:spPr>
      </p:sp>
      <p:sp>
        <p:nvSpPr>
          <p:cNvPr id="28" name="Shape 23"/>
          <p:cNvSpPr/>
          <p:nvPr/>
        </p:nvSpPr>
        <p:spPr>
          <a:xfrm>
            <a:off x="7187184" y="2971800"/>
            <a:ext cx="2075688" cy="502920"/>
          </a:xfrm>
          <a:prstGeom prst="roundRect">
            <a:avLst>
              <a:gd name="adj" fmla="val 12727"/>
            </a:avLst>
          </a:prstGeom>
          <a:solidFill>
            <a:srgbClr val="C0392B"/>
          </a:solidFill>
          <a:ln/>
        </p:spPr>
      </p:sp>
      <p:sp>
        <p:nvSpPr>
          <p:cNvPr id="29" name="Text 24"/>
          <p:cNvSpPr/>
          <p:nvPr/>
        </p:nvSpPr>
        <p:spPr>
          <a:xfrm>
            <a:off x="7187184" y="2971800"/>
            <a:ext cx="20756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ACCOUNTABLE DECISION</a:t>
            </a:r>
            <a:endParaRPr lang="en-US" sz="1000" dirty="0"/>
          </a:p>
        </p:txBody>
      </p:sp>
      <p:sp>
        <p:nvSpPr>
          <p:cNvPr id="30" name="Shape 25"/>
          <p:cNvSpPr/>
          <p:nvPr/>
        </p:nvSpPr>
        <p:spPr>
          <a:xfrm>
            <a:off x="9281160" y="3145536"/>
            <a:ext cx="146304" cy="164592"/>
          </a:xfrm>
          <a:prstGeom prst="rightArrow">
            <a:avLst/>
          </a:prstGeom>
          <a:solidFill>
            <a:srgbClr val="5A6B85"/>
          </a:solidFill>
          <a:ln/>
        </p:spPr>
      </p:sp>
      <p:sp>
        <p:nvSpPr>
          <p:cNvPr id="31" name="Shape 26"/>
          <p:cNvSpPr/>
          <p:nvPr/>
        </p:nvSpPr>
        <p:spPr>
          <a:xfrm>
            <a:off x="9400032" y="2971800"/>
            <a:ext cx="2075688" cy="502920"/>
          </a:xfrm>
          <a:prstGeom prst="roundRect">
            <a:avLst>
              <a:gd name="adj" fmla="val 12727"/>
            </a:avLst>
          </a:prstGeom>
          <a:solidFill>
            <a:srgbClr val="1B3A6B"/>
          </a:solidFill>
          <a:ln/>
        </p:spPr>
      </p:sp>
      <p:sp>
        <p:nvSpPr>
          <p:cNvPr id="32" name="Text 27"/>
          <p:cNvSpPr/>
          <p:nvPr/>
        </p:nvSpPr>
        <p:spPr>
          <a:xfrm>
            <a:off x="9400032" y="2971800"/>
            <a:ext cx="20756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1000" dirty="0"/>
          </a:p>
        </p:txBody>
      </p:sp>
      <p:sp>
        <p:nvSpPr>
          <p:cNvPr id="33" name="Shape 28"/>
          <p:cNvSpPr/>
          <p:nvPr/>
        </p:nvSpPr>
        <p:spPr>
          <a:xfrm>
            <a:off x="1110343" y="3794760"/>
            <a:ext cx="457200" cy="457200"/>
          </a:xfrm>
          <a:prstGeom prst="ellipse">
            <a:avLst/>
          </a:prstGeom>
          <a:solidFill>
            <a:srgbClr val="2C4A7C"/>
          </a:solidFill>
          <a:ln/>
        </p:spPr>
      </p:sp>
      <p:pic>
        <p:nvPicPr>
          <p:cNvPr id="34" name="Image 3" descr="/home/claude/icons/transparency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5207" y="3849624"/>
            <a:ext cx="347472" cy="347472"/>
          </a:xfrm>
          <a:prstGeom prst="rect">
            <a:avLst/>
          </a:prstGeom>
        </p:spPr>
      </p:pic>
      <p:sp>
        <p:nvSpPr>
          <p:cNvPr id="35" name="Text 29"/>
          <p:cNvSpPr/>
          <p:nvPr/>
        </p:nvSpPr>
        <p:spPr>
          <a:xfrm>
            <a:off x="566928" y="4315968"/>
            <a:ext cx="154403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Transparency</a:t>
            </a:r>
            <a:endParaRPr lang="en-US" sz="800" dirty="0"/>
          </a:p>
        </p:txBody>
      </p:sp>
      <p:sp>
        <p:nvSpPr>
          <p:cNvPr id="36" name="Shape 30"/>
          <p:cNvSpPr/>
          <p:nvPr/>
        </p:nvSpPr>
        <p:spPr>
          <a:xfrm>
            <a:off x="2690949" y="3794760"/>
            <a:ext cx="457200" cy="457200"/>
          </a:xfrm>
          <a:prstGeom prst="ellipse">
            <a:avLst/>
          </a:prstGeom>
          <a:solidFill>
            <a:srgbClr val="2C4A7C"/>
          </a:solidFill>
          <a:ln/>
        </p:spPr>
      </p:sp>
      <p:pic>
        <p:nvPicPr>
          <p:cNvPr id="37" name="Image 4" descr="/home/claude/icons/accountability_FFFFFF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5813" y="3849624"/>
            <a:ext cx="347472" cy="347472"/>
          </a:xfrm>
          <a:prstGeom prst="rect">
            <a:avLst/>
          </a:prstGeom>
        </p:spPr>
      </p:pic>
      <p:sp>
        <p:nvSpPr>
          <p:cNvPr id="38" name="Text 31"/>
          <p:cNvSpPr/>
          <p:nvPr/>
        </p:nvSpPr>
        <p:spPr>
          <a:xfrm>
            <a:off x="2147534" y="4315968"/>
            <a:ext cx="154403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</a:t>
            </a:r>
            <a:endParaRPr lang="en-US" sz="800" dirty="0"/>
          </a:p>
        </p:txBody>
      </p:sp>
      <p:sp>
        <p:nvSpPr>
          <p:cNvPr id="39" name="Shape 32"/>
          <p:cNvSpPr/>
          <p:nvPr/>
        </p:nvSpPr>
        <p:spPr>
          <a:xfrm>
            <a:off x="4271554" y="3794760"/>
            <a:ext cx="457200" cy="457200"/>
          </a:xfrm>
          <a:prstGeom prst="ellipse">
            <a:avLst/>
          </a:prstGeom>
          <a:solidFill>
            <a:srgbClr val="2C4A7C"/>
          </a:solidFill>
          <a:ln/>
        </p:spPr>
      </p:sp>
      <p:pic>
        <p:nvPicPr>
          <p:cNvPr id="40" name="Image 5" descr="/home/claude/icons/fairness_FFFFFF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6418" y="3849624"/>
            <a:ext cx="347472" cy="347472"/>
          </a:xfrm>
          <a:prstGeom prst="rect">
            <a:avLst/>
          </a:prstGeom>
        </p:spPr>
      </p:pic>
      <p:sp>
        <p:nvSpPr>
          <p:cNvPr id="41" name="Text 33"/>
          <p:cNvSpPr/>
          <p:nvPr/>
        </p:nvSpPr>
        <p:spPr>
          <a:xfrm>
            <a:off x="3728139" y="4315968"/>
            <a:ext cx="154403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Fairness</a:t>
            </a:r>
            <a:endParaRPr lang="en-US" sz="800" dirty="0"/>
          </a:p>
        </p:txBody>
      </p:sp>
      <p:sp>
        <p:nvSpPr>
          <p:cNvPr id="42" name="Shape 34"/>
          <p:cNvSpPr/>
          <p:nvPr/>
        </p:nvSpPr>
        <p:spPr>
          <a:xfrm>
            <a:off x="5852160" y="3794760"/>
            <a:ext cx="457200" cy="457200"/>
          </a:xfrm>
          <a:prstGeom prst="ellipse">
            <a:avLst/>
          </a:prstGeom>
          <a:solidFill>
            <a:srgbClr val="2C4A7C"/>
          </a:solidFill>
          <a:ln/>
        </p:spPr>
      </p:sp>
      <p:pic>
        <p:nvPicPr>
          <p:cNvPr id="43" name="Image 6" descr="/home/claude/icons/privacy_FFFFFF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7024" y="3849624"/>
            <a:ext cx="347472" cy="347472"/>
          </a:xfrm>
          <a:prstGeom prst="rect">
            <a:avLst/>
          </a:prstGeom>
        </p:spPr>
      </p:pic>
      <p:sp>
        <p:nvSpPr>
          <p:cNvPr id="44" name="Text 35"/>
          <p:cNvSpPr/>
          <p:nvPr/>
        </p:nvSpPr>
        <p:spPr>
          <a:xfrm>
            <a:off x="5308745" y="4315968"/>
            <a:ext cx="154403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Privacy</a:t>
            </a:r>
            <a:endParaRPr lang="en-US" sz="800" dirty="0"/>
          </a:p>
        </p:txBody>
      </p:sp>
      <p:sp>
        <p:nvSpPr>
          <p:cNvPr id="45" name="Shape 36"/>
          <p:cNvSpPr/>
          <p:nvPr/>
        </p:nvSpPr>
        <p:spPr>
          <a:xfrm>
            <a:off x="7432766" y="3794760"/>
            <a:ext cx="457200" cy="457200"/>
          </a:xfrm>
          <a:prstGeom prst="ellipse">
            <a:avLst/>
          </a:prstGeom>
          <a:solidFill>
            <a:srgbClr val="2C4A7C"/>
          </a:solidFill>
          <a:ln/>
        </p:spPr>
      </p:sp>
      <p:pic>
        <p:nvPicPr>
          <p:cNvPr id="46" name="Image 7" descr="/home/claude/icons/oversight_FFFFFF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87630" y="3849624"/>
            <a:ext cx="347472" cy="347472"/>
          </a:xfrm>
          <a:prstGeom prst="rect">
            <a:avLst/>
          </a:prstGeom>
        </p:spPr>
      </p:pic>
      <p:sp>
        <p:nvSpPr>
          <p:cNvPr id="47" name="Text 37"/>
          <p:cNvSpPr/>
          <p:nvPr/>
        </p:nvSpPr>
        <p:spPr>
          <a:xfrm>
            <a:off x="6889351" y="4315968"/>
            <a:ext cx="154403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Oversight</a:t>
            </a:r>
            <a:endParaRPr lang="en-US" sz="800" dirty="0"/>
          </a:p>
        </p:txBody>
      </p:sp>
      <p:sp>
        <p:nvSpPr>
          <p:cNvPr id="48" name="Shape 38"/>
          <p:cNvSpPr/>
          <p:nvPr/>
        </p:nvSpPr>
        <p:spPr>
          <a:xfrm>
            <a:off x="9013371" y="3794760"/>
            <a:ext cx="457200" cy="457200"/>
          </a:xfrm>
          <a:prstGeom prst="ellipse">
            <a:avLst/>
          </a:prstGeom>
          <a:solidFill>
            <a:srgbClr val="2C4A7C"/>
          </a:solidFill>
          <a:ln/>
        </p:spPr>
      </p:sp>
      <p:pic>
        <p:nvPicPr>
          <p:cNvPr id="49" name="Image 8" descr="/home/claude/icons/explain_FFFFFF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68235" y="3849624"/>
            <a:ext cx="347472" cy="347472"/>
          </a:xfrm>
          <a:prstGeom prst="rect">
            <a:avLst/>
          </a:prstGeom>
        </p:spPr>
      </p:pic>
      <p:sp>
        <p:nvSpPr>
          <p:cNvPr id="50" name="Text 39"/>
          <p:cNvSpPr/>
          <p:nvPr/>
        </p:nvSpPr>
        <p:spPr>
          <a:xfrm>
            <a:off x="8469957" y="4315968"/>
            <a:ext cx="154403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Explainability</a:t>
            </a:r>
            <a:endParaRPr lang="en-US" sz="800" dirty="0"/>
          </a:p>
        </p:txBody>
      </p:sp>
      <p:sp>
        <p:nvSpPr>
          <p:cNvPr id="51" name="Shape 40"/>
          <p:cNvSpPr/>
          <p:nvPr/>
        </p:nvSpPr>
        <p:spPr>
          <a:xfrm>
            <a:off x="10593977" y="3794760"/>
            <a:ext cx="457200" cy="457200"/>
          </a:xfrm>
          <a:prstGeom prst="ellipse">
            <a:avLst/>
          </a:prstGeom>
          <a:solidFill>
            <a:srgbClr val="2C4A7C"/>
          </a:solidFill>
          <a:ln/>
        </p:spPr>
      </p:sp>
      <p:pic>
        <p:nvPicPr>
          <p:cNvPr id="52" name="Image 9" descr="/home/claude/icons/safety_FFFFFF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48841" y="3849624"/>
            <a:ext cx="347472" cy="347472"/>
          </a:xfrm>
          <a:prstGeom prst="rect">
            <a:avLst/>
          </a:prstGeom>
        </p:spPr>
      </p:pic>
      <p:sp>
        <p:nvSpPr>
          <p:cNvPr id="53" name="Text 41"/>
          <p:cNvSpPr/>
          <p:nvPr/>
        </p:nvSpPr>
        <p:spPr>
          <a:xfrm>
            <a:off x="10050562" y="4315968"/>
            <a:ext cx="154403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</a:t>
            </a:r>
            <a:endParaRPr lang="en-US" sz="800" dirty="0"/>
          </a:p>
        </p:txBody>
      </p:sp>
      <p:sp>
        <p:nvSpPr>
          <p:cNvPr id="54" name="Shape 42"/>
          <p:cNvSpPr/>
          <p:nvPr/>
        </p:nvSpPr>
        <p:spPr>
          <a:xfrm>
            <a:off x="548640" y="4937760"/>
            <a:ext cx="11064240" cy="1280160"/>
          </a:xfrm>
          <a:prstGeom prst="roundRect">
            <a:avLst>
              <a:gd name="adj" fmla="val 5714"/>
            </a:avLst>
          </a:prstGeom>
          <a:solidFill>
            <a:srgbClr val="1B3A6B"/>
          </a:solidFill>
          <a:ln/>
        </p:spPr>
      </p:sp>
      <p:sp>
        <p:nvSpPr>
          <p:cNvPr id="55" name="Text 43"/>
          <p:cNvSpPr/>
          <p:nvPr/>
        </p:nvSpPr>
        <p:spPr>
          <a:xfrm>
            <a:off x="822960" y="502920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B4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— AI recommends rejecting a claim. Would you:</a:t>
            </a:r>
            <a:endParaRPr lang="en-US" sz="1250" dirty="0"/>
          </a:p>
        </p:txBody>
      </p:sp>
      <p:sp>
        <p:nvSpPr>
          <p:cNvPr id="56" name="Text 44"/>
          <p:cNvSpPr/>
          <p:nvPr/>
        </p:nvSpPr>
        <p:spPr>
          <a:xfrm>
            <a:off x="822960" y="5376672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Automatically reject it       B. Accept the recommendation       C. Examine the evidence, verify, and make the accountable decision</a:t>
            </a:r>
            <a:endParaRPr lang="en-US" sz="1080" dirty="0"/>
          </a:p>
        </p:txBody>
      </p:sp>
      <p:sp>
        <p:nvSpPr>
          <p:cNvPr id="57" name="Text 45"/>
          <p:cNvSpPr/>
          <p:nvPr/>
        </p:nvSpPr>
        <p:spPr>
          <a:xfrm>
            <a:off x="822960" y="57607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8FE0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C  —  The more consequential the decision, the stronger the need for human oversight.</a:t>
            </a:r>
            <a:endParaRPr lang="en-US" sz="1100" dirty="0"/>
          </a:p>
        </p:txBody>
      </p:sp>
      <p:sp>
        <p:nvSpPr>
          <p:cNvPr id="58" name="Text 46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with AI — Officer Orientation</a:t>
            </a:r>
            <a:endParaRPr lang="en-US" sz="900" dirty="0"/>
          </a:p>
        </p:txBody>
      </p:sp>
      <p:sp>
        <p:nvSpPr>
          <p:cNvPr id="59" name="Text 47"/>
          <p:cNvSpPr/>
          <p:nvPr/>
        </p:nvSpPr>
        <p:spPr>
          <a:xfrm>
            <a:off x="10820095" y="6492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12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32B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Is the Future — Start Learning NOW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1362456" y="1234440"/>
            <a:ext cx="585216" cy="585216"/>
          </a:xfrm>
          <a:prstGeom prst="ellipse">
            <a:avLst/>
          </a:prstGeom>
          <a:solidFill>
            <a:srgbClr val="2C4A7C"/>
          </a:solidFill>
          <a:ln/>
        </p:spPr>
      </p:sp>
      <p:pic>
        <p:nvPicPr>
          <p:cNvPr id="4" name="Image 0" descr="/home/claude/icons/learn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32682" y="1304666"/>
            <a:ext cx="444764" cy="44476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66928" y="1901952"/>
            <a:ext cx="2176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</a:t>
            </a:r>
            <a:endParaRPr lang="en-US" sz="1050" dirty="0"/>
          </a:p>
        </p:txBody>
      </p:sp>
      <p:sp>
        <p:nvSpPr>
          <p:cNvPr id="6" name="Shape 3"/>
          <p:cNvSpPr/>
          <p:nvPr/>
        </p:nvSpPr>
        <p:spPr>
          <a:xfrm>
            <a:off x="2505456" y="1463040"/>
            <a:ext cx="219456" cy="164592"/>
          </a:xfrm>
          <a:prstGeom prst="rightArrow">
            <a:avLst/>
          </a:prstGeom>
          <a:solidFill>
            <a:srgbClr val="5A6B85"/>
          </a:solidFill>
          <a:ln/>
        </p:spPr>
      </p:sp>
      <p:sp>
        <p:nvSpPr>
          <p:cNvPr id="7" name="Shape 4"/>
          <p:cNvSpPr/>
          <p:nvPr/>
        </p:nvSpPr>
        <p:spPr>
          <a:xfrm>
            <a:off x="3575304" y="1234440"/>
            <a:ext cx="585216" cy="585216"/>
          </a:xfrm>
          <a:prstGeom prst="ellipse">
            <a:avLst/>
          </a:prstGeom>
          <a:solidFill>
            <a:srgbClr val="2C4A7C"/>
          </a:solidFill>
          <a:ln/>
        </p:spPr>
      </p:sp>
      <p:pic>
        <p:nvPicPr>
          <p:cNvPr id="8" name="Image 1" descr="/home/claude/icons/experiment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5530" y="1304666"/>
            <a:ext cx="444764" cy="44476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779776" y="1901952"/>
            <a:ext cx="2176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EXPERIMENT</a:t>
            </a:r>
            <a:endParaRPr lang="en-US" sz="1050" dirty="0"/>
          </a:p>
        </p:txBody>
      </p:sp>
      <p:sp>
        <p:nvSpPr>
          <p:cNvPr id="10" name="Shape 6"/>
          <p:cNvSpPr/>
          <p:nvPr/>
        </p:nvSpPr>
        <p:spPr>
          <a:xfrm>
            <a:off x="4718304" y="1463040"/>
            <a:ext cx="219456" cy="164592"/>
          </a:xfrm>
          <a:prstGeom prst="rightArrow">
            <a:avLst/>
          </a:prstGeom>
          <a:solidFill>
            <a:srgbClr val="5A6B85"/>
          </a:solidFill>
          <a:ln/>
        </p:spPr>
      </p:sp>
      <p:sp>
        <p:nvSpPr>
          <p:cNvPr id="11" name="Shape 7"/>
          <p:cNvSpPr/>
          <p:nvPr/>
        </p:nvSpPr>
        <p:spPr>
          <a:xfrm>
            <a:off x="5788152" y="1234440"/>
            <a:ext cx="585216" cy="585216"/>
          </a:xfrm>
          <a:prstGeom prst="ellipse">
            <a:avLst/>
          </a:prstGeom>
          <a:solidFill>
            <a:srgbClr val="2C4A7C"/>
          </a:solidFill>
          <a:ln/>
        </p:spPr>
      </p:sp>
      <p:pic>
        <p:nvPicPr>
          <p:cNvPr id="12" name="Image 2" descr="/home/claude/icons/apply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8378" y="1304666"/>
            <a:ext cx="444764" cy="44476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992624" y="1901952"/>
            <a:ext cx="2176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</a:t>
            </a:r>
            <a:endParaRPr lang="en-US" sz="1050" dirty="0"/>
          </a:p>
        </p:txBody>
      </p:sp>
      <p:sp>
        <p:nvSpPr>
          <p:cNvPr id="14" name="Shape 9"/>
          <p:cNvSpPr/>
          <p:nvPr/>
        </p:nvSpPr>
        <p:spPr>
          <a:xfrm>
            <a:off x="6931152" y="1463040"/>
            <a:ext cx="219456" cy="164592"/>
          </a:xfrm>
          <a:prstGeom prst="rightArrow">
            <a:avLst/>
          </a:prstGeom>
          <a:solidFill>
            <a:srgbClr val="5A6B85"/>
          </a:solidFill>
          <a:ln/>
        </p:spPr>
      </p:sp>
      <p:sp>
        <p:nvSpPr>
          <p:cNvPr id="15" name="Shape 10"/>
          <p:cNvSpPr/>
          <p:nvPr/>
        </p:nvSpPr>
        <p:spPr>
          <a:xfrm>
            <a:off x="8001000" y="1234440"/>
            <a:ext cx="585216" cy="585216"/>
          </a:xfrm>
          <a:prstGeom prst="ellipse">
            <a:avLst/>
          </a:prstGeom>
          <a:solidFill>
            <a:srgbClr val="2C4A7C"/>
          </a:solidFill>
          <a:ln/>
        </p:spPr>
      </p:sp>
      <p:pic>
        <p:nvPicPr>
          <p:cNvPr id="16" name="Image 3" descr="/home/claude/icons/automation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1226" y="1304666"/>
            <a:ext cx="444764" cy="444764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7205472" y="1901952"/>
            <a:ext cx="2176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</a:t>
            </a:r>
            <a:endParaRPr lang="en-US" sz="1050" dirty="0"/>
          </a:p>
        </p:txBody>
      </p:sp>
      <p:sp>
        <p:nvSpPr>
          <p:cNvPr id="18" name="Shape 12"/>
          <p:cNvSpPr/>
          <p:nvPr/>
        </p:nvSpPr>
        <p:spPr>
          <a:xfrm>
            <a:off x="9144000" y="1463040"/>
            <a:ext cx="219456" cy="164592"/>
          </a:xfrm>
          <a:prstGeom prst="rightArrow">
            <a:avLst/>
          </a:prstGeom>
          <a:solidFill>
            <a:srgbClr val="5A6B85"/>
          </a:solidFill>
          <a:ln/>
        </p:spPr>
      </p:sp>
      <p:sp>
        <p:nvSpPr>
          <p:cNvPr id="19" name="Shape 13"/>
          <p:cNvSpPr/>
          <p:nvPr/>
        </p:nvSpPr>
        <p:spPr>
          <a:xfrm>
            <a:off x="10213848" y="1234440"/>
            <a:ext cx="585216" cy="585216"/>
          </a:xfrm>
          <a:prstGeom prst="ellipse">
            <a:avLst/>
          </a:prstGeom>
          <a:solidFill>
            <a:srgbClr val="C0392B"/>
          </a:solidFill>
          <a:ln/>
        </p:spPr>
      </p:sp>
      <p:pic>
        <p:nvPicPr>
          <p:cNvPr id="20" name="Image 4" descr="/home/claude/icons/master_FFFFFF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84074" y="1304666"/>
            <a:ext cx="444764" cy="444764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9418320" y="1901952"/>
            <a:ext cx="2176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MASTER</a:t>
            </a:r>
            <a:endParaRPr lang="en-US" sz="1050" dirty="0"/>
          </a:p>
        </p:txBody>
      </p:sp>
      <p:sp>
        <p:nvSpPr>
          <p:cNvPr id="22" name="Text 15"/>
          <p:cNvSpPr/>
          <p:nvPr/>
        </p:nvSpPr>
        <p:spPr>
          <a:xfrm>
            <a:off x="731520" y="251460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8B4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050" dirty="0"/>
          </a:p>
        </p:txBody>
      </p:sp>
      <p:sp>
        <p:nvSpPr>
          <p:cNvPr id="23" name="Text 16"/>
          <p:cNvSpPr/>
          <p:nvPr/>
        </p:nvSpPr>
        <p:spPr>
          <a:xfrm>
            <a:off x="2377440" y="25146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ChatGPT / Claude / Perplexity</a:t>
            </a:r>
            <a:endParaRPr lang="en-US" sz="1050" dirty="0"/>
          </a:p>
        </p:txBody>
      </p:sp>
      <p:sp>
        <p:nvSpPr>
          <p:cNvPr id="24" name="Text 17"/>
          <p:cNvSpPr/>
          <p:nvPr/>
        </p:nvSpPr>
        <p:spPr>
          <a:xfrm>
            <a:off x="731520" y="280720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8B4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</a:t>
            </a:r>
            <a:endParaRPr lang="en-US" sz="1050" dirty="0"/>
          </a:p>
        </p:txBody>
      </p:sp>
      <p:sp>
        <p:nvSpPr>
          <p:cNvPr id="25" name="Text 18"/>
          <p:cNvSpPr/>
          <p:nvPr/>
        </p:nvSpPr>
        <p:spPr>
          <a:xfrm>
            <a:off x="2377440" y="280720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 Prompt Engineering</a:t>
            </a:r>
            <a:endParaRPr lang="en-US" sz="1050" dirty="0"/>
          </a:p>
        </p:txBody>
      </p:sp>
      <p:sp>
        <p:nvSpPr>
          <p:cNvPr id="26" name="Text 19"/>
          <p:cNvSpPr/>
          <p:nvPr/>
        </p:nvSpPr>
        <p:spPr>
          <a:xfrm>
            <a:off x="731520" y="3099816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8B4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</a:t>
            </a:r>
            <a:endParaRPr lang="en-US" sz="1050" dirty="0"/>
          </a:p>
        </p:txBody>
      </p:sp>
      <p:sp>
        <p:nvSpPr>
          <p:cNvPr id="27" name="Text 20"/>
          <p:cNvSpPr/>
          <p:nvPr/>
        </p:nvSpPr>
        <p:spPr>
          <a:xfrm>
            <a:off x="2377440" y="3099816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RAG / Local LLMs</a:t>
            </a:r>
            <a:endParaRPr lang="en-US" sz="1050" dirty="0"/>
          </a:p>
        </p:txBody>
      </p:sp>
      <p:sp>
        <p:nvSpPr>
          <p:cNvPr id="28" name="Text 21"/>
          <p:cNvSpPr/>
          <p:nvPr/>
        </p:nvSpPr>
        <p:spPr>
          <a:xfrm>
            <a:off x="731520" y="3392424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8B4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</a:t>
            </a:r>
            <a:endParaRPr lang="en-US" sz="1050" dirty="0"/>
          </a:p>
        </p:txBody>
      </p:sp>
      <p:sp>
        <p:nvSpPr>
          <p:cNvPr id="29" name="Text 22"/>
          <p:cNvSpPr/>
          <p:nvPr/>
        </p:nvSpPr>
        <p:spPr>
          <a:xfrm>
            <a:off x="2377440" y="339242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workflows with n8n</a:t>
            </a:r>
            <a:endParaRPr lang="en-US" sz="1050" dirty="0"/>
          </a:p>
        </p:txBody>
      </p:sp>
      <p:sp>
        <p:nvSpPr>
          <p:cNvPr id="30" name="Text 23"/>
          <p:cNvSpPr/>
          <p:nvPr/>
        </p:nvSpPr>
        <p:spPr>
          <a:xfrm>
            <a:off x="731520" y="368503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8B4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</a:t>
            </a:r>
            <a:endParaRPr lang="en-US" sz="1050" dirty="0"/>
          </a:p>
        </p:txBody>
      </p:sp>
      <p:sp>
        <p:nvSpPr>
          <p:cNvPr id="31" name="Text 24"/>
          <p:cNvSpPr/>
          <p:nvPr/>
        </p:nvSpPr>
        <p:spPr>
          <a:xfrm>
            <a:off x="2377440" y="368503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Experiment with AI Agents</a:t>
            </a:r>
            <a:endParaRPr lang="en-US" sz="1050" dirty="0"/>
          </a:p>
        </p:txBody>
      </p:sp>
      <p:sp>
        <p:nvSpPr>
          <p:cNvPr id="32" name="Text 25"/>
          <p:cNvSpPr/>
          <p:nvPr/>
        </p:nvSpPr>
        <p:spPr>
          <a:xfrm>
            <a:off x="731520" y="397764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8B4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ULTIMATELY</a:t>
            </a:r>
            <a:endParaRPr lang="en-US" sz="1050" dirty="0"/>
          </a:p>
        </p:txBody>
      </p:sp>
      <p:sp>
        <p:nvSpPr>
          <p:cNvPr id="33" name="Text 26"/>
          <p:cNvSpPr/>
          <p:nvPr/>
        </p:nvSpPr>
        <p:spPr>
          <a:xfrm>
            <a:off x="2377440" y="397764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D7E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an AI-augmented office</a:t>
            </a:r>
            <a:endParaRPr lang="en-US" sz="1050" dirty="0"/>
          </a:p>
        </p:txBody>
      </p:sp>
      <p:sp>
        <p:nvSpPr>
          <p:cNvPr id="34" name="Shape 27"/>
          <p:cNvSpPr/>
          <p:nvPr/>
        </p:nvSpPr>
        <p:spPr>
          <a:xfrm>
            <a:off x="6537960" y="2514600"/>
            <a:ext cx="5074920" cy="1783080"/>
          </a:xfrm>
          <a:prstGeom prst="roundRect">
            <a:avLst>
              <a:gd name="adj" fmla="val 4103"/>
            </a:avLst>
          </a:prstGeom>
          <a:solidFill>
            <a:srgbClr val="20345C"/>
          </a:solidFill>
          <a:ln/>
        </p:spPr>
      </p:sp>
      <p:sp>
        <p:nvSpPr>
          <p:cNvPr id="35" name="Text 28"/>
          <p:cNvSpPr/>
          <p:nvPr/>
        </p:nvSpPr>
        <p:spPr>
          <a:xfrm>
            <a:off x="6766560" y="2606040"/>
            <a:ext cx="4663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“The advantage will not belong simply to those who know AI. It will belong to those who learn how to WORK WITH AI.”</a:t>
            </a:r>
            <a:endParaRPr lang="en-US" sz="1250" dirty="0"/>
          </a:p>
        </p:txBody>
      </p:sp>
      <p:sp>
        <p:nvSpPr>
          <p:cNvPr id="36" name="Text 29"/>
          <p:cNvSpPr/>
          <p:nvPr/>
        </p:nvSpPr>
        <p:spPr>
          <a:xfrm>
            <a:off x="6766560" y="3429000"/>
            <a:ext cx="4663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FC2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will not replace every officer. But officers who learn to use AI effectively may increasingly outperform officers who do not.</a:t>
            </a:r>
            <a:endParaRPr lang="en-US" sz="1050" dirty="0"/>
          </a:p>
        </p:txBody>
      </p:sp>
      <p:sp>
        <p:nvSpPr>
          <p:cNvPr id="37" name="Shape 30"/>
          <p:cNvSpPr/>
          <p:nvPr/>
        </p:nvSpPr>
        <p:spPr>
          <a:xfrm>
            <a:off x="548640" y="4526280"/>
            <a:ext cx="11064240" cy="457200"/>
          </a:xfrm>
          <a:prstGeom prst="roundRect">
            <a:avLst>
              <a:gd name="adj" fmla="val 12000"/>
            </a:avLst>
          </a:prstGeom>
          <a:solidFill>
            <a:srgbClr val="C0392B"/>
          </a:solidFill>
          <a:ln/>
        </p:spPr>
      </p:sp>
      <p:sp>
        <p:nvSpPr>
          <p:cNvPr id="38" name="Text 31"/>
          <p:cNvSpPr/>
          <p:nvPr/>
        </p:nvSpPr>
        <p:spPr>
          <a:xfrm>
            <a:off x="731520" y="4526280"/>
            <a:ext cx="1069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CHALLENGE — Before leaving this room, identify ONE task in your office that you will redesign using AI.</a:t>
            </a:r>
            <a:endParaRPr lang="en-US" sz="1250" dirty="0"/>
          </a:p>
        </p:txBody>
      </p:sp>
      <p:sp>
        <p:nvSpPr>
          <p:cNvPr id="39" name="Text 32"/>
          <p:cNvSpPr/>
          <p:nvPr/>
        </p:nvSpPr>
        <p:spPr>
          <a:xfrm>
            <a:off x="566928" y="5166360"/>
            <a:ext cx="180746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TASK</a:t>
            </a:r>
            <a:endParaRPr lang="en-US" sz="950" dirty="0"/>
          </a:p>
        </p:txBody>
      </p:sp>
      <p:sp>
        <p:nvSpPr>
          <p:cNvPr id="40" name="Text 33"/>
          <p:cNvSpPr/>
          <p:nvPr/>
        </p:nvSpPr>
        <p:spPr>
          <a:xfrm>
            <a:off x="2228088" y="5166360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100" dirty="0"/>
          </a:p>
        </p:txBody>
      </p:sp>
      <p:sp>
        <p:nvSpPr>
          <p:cNvPr id="41" name="Text 34"/>
          <p:cNvSpPr/>
          <p:nvPr/>
        </p:nvSpPr>
        <p:spPr>
          <a:xfrm>
            <a:off x="2410968" y="5166360"/>
            <a:ext cx="180746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</a:t>
            </a:r>
            <a:endParaRPr lang="en-US" sz="950" dirty="0"/>
          </a:p>
        </p:txBody>
      </p:sp>
      <p:sp>
        <p:nvSpPr>
          <p:cNvPr id="42" name="Text 35"/>
          <p:cNvSpPr/>
          <p:nvPr/>
        </p:nvSpPr>
        <p:spPr>
          <a:xfrm>
            <a:off x="4072128" y="5166360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100" dirty="0"/>
          </a:p>
        </p:txBody>
      </p:sp>
      <p:sp>
        <p:nvSpPr>
          <p:cNvPr id="43" name="Text 36"/>
          <p:cNvSpPr/>
          <p:nvPr/>
        </p:nvSpPr>
        <p:spPr>
          <a:xfrm>
            <a:off x="4255008" y="5166360"/>
            <a:ext cx="180746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</a:t>
            </a:r>
            <a:endParaRPr lang="en-US" sz="950" dirty="0"/>
          </a:p>
        </p:txBody>
      </p:sp>
      <p:sp>
        <p:nvSpPr>
          <p:cNvPr id="44" name="Text 37"/>
          <p:cNvSpPr/>
          <p:nvPr/>
        </p:nvSpPr>
        <p:spPr>
          <a:xfrm>
            <a:off x="5916168" y="5166360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100" dirty="0"/>
          </a:p>
        </p:txBody>
      </p:sp>
      <p:sp>
        <p:nvSpPr>
          <p:cNvPr id="45" name="Text 38"/>
          <p:cNvSpPr/>
          <p:nvPr/>
        </p:nvSpPr>
        <p:spPr>
          <a:xfrm>
            <a:off x="6099048" y="5166360"/>
            <a:ext cx="180746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</a:t>
            </a:r>
            <a:endParaRPr lang="en-US" sz="950" dirty="0"/>
          </a:p>
        </p:txBody>
      </p:sp>
      <p:sp>
        <p:nvSpPr>
          <p:cNvPr id="46" name="Text 39"/>
          <p:cNvSpPr/>
          <p:nvPr/>
        </p:nvSpPr>
        <p:spPr>
          <a:xfrm>
            <a:off x="7760208" y="5166360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100" dirty="0"/>
          </a:p>
        </p:txBody>
      </p:sp>
      <p:sp>
        <p:nvSpPr>
          <p:cNvPr id="47" name="Text 40"/>
          <p:cNvSpPr/>
          <p:nvPr/>
        </p:nvSpPr>
        <p:spPr>
          <a:xfrm>
            <a:off x="7943088" y="5166360"/>
            <a:ext cx="180746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CHECK</a:t>
            </a:r>
            <a:endParaRPr lang="en-US" sz="950" dirty="0"/>
          </a:p>
        </p:txBody>
      </p:sp>
      <p:sp>
        <p:nvSpPr>
          <p:cNvPr id="48" name="Text 41"/>
          <p:cNvSpPr/>
          <p:nvPr/>
        </p:nvSpPr>
        <p:spPr>
          <a:xfrm>
            <a:off x="9604248" y="5166360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100" dirty="0"/>
          </a:p>
        </p:txBody>
      </p:sp>
      <p:sp>
        <p:nvSpPr>
          <p:cNvPr id="49" name="Text 42"/>
          <p:cNvSpPr/>
          <p:nvPr/>
        </p:nvSpPr>
        <p:spPr>
          <a:xfrm>
            <a:off x="9787128" y="5166360"/>
            <a:ext cx="180746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</a:t>
            </a:r>
            <a:endParaRPr lang="en-US" sz="950" dirty="0"/>
          </a:p>
        </p:txBody>
      </p:sp>
      <p:sp>
        <p:nvSpPr>
          <p:cNvPr id="50" name="Text 43"/>
          <p:cNvSpPr/>
          <p:nvPr/>
        </p:nvSpPr>
        <p:spPr>
          <a:xfrm>
            <a:off x="548640" y="571500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8B4A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LEARN AI.  EXPERIMENT WITH AI.  APPLY AI.  GOVERN AI.  MASTER AI.</a:t>
            </a:r>
            <a:endParaRPr lang="en-US" sz="1500" dirty="0"/>
          </a:p>
        </p:txBody>
      </p:sp>
      <p:sp>
        <p:nvSpPr>
          <p:cNvPr id="51" name="Text 44"/>
          <p:cNvSpPr/>
          <p:nvPr/>
        </p:nvSpPr>
        <p:spPr>
          <a:xfrm>
            <a:off x="548640" y="6108192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AFC2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FASTER WE LEARN TO WORK WITH AI, THE BETTER PREPARED WE WILL BE FOR THE FUTURE.</a:t>
            </a:r>
            <a:endParaRPr lang="en-US" sz="1100" dirty="0"/>
          </a:p>
        </p:txBody>
      </p:sp>
      <p:sp>
        <p:nvSpPr>
          <p:cNvPr id="52" name="Text 45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with AI — Officer Orientation</a:t>
            </a:r>
            <a:endParaRPr lang="en-US" sz="900" dirty="0"/>
          </a:p>
        </p:txBody>
      </p:sp>
      <p:sp>
        <p:nvSpPr>
          <p:cNvPr id="53" name="Text 46"/>
          <p:cNvSpPr/>
          <p:nvPr/>
        </p:nvSpPr>
        <p:spPr>
          <a:xfrm>
            <a:off x="10820095" y="6492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12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B3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Exactly Is Artificial Intelligence?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5852160" cy="621792"/>
          </a:xfrm>
          <a:prstGeom prst="roundRect">
            <a:avLst>
              <a:gd name="adj" fmla="val 11765"/>
            </a:avLst>
          </a:prstGeom>
          <a:solidFill>
            <a:srgbClr val="1B3A6B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371600"/>
            <a:ext cx="54864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Artificial Intelligence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720840" y="1389888"/>
            <a:ext cx="49377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broad field of making machines perform tasks that need human-like intelligence.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708660" y="2084832"/>
            <a:ext cx="5532120" cy="621792"/>
          </a:xfrm>
          <a:prstGeom prst="roundRect">
            <a:avLst>
              <a:gd name="adj" fmla="val 11765"/>
            </a:avLst>
          </a:prstGeom>
          <a:solidFill>
            <a:srgbClr val="2C4A7C"/>
          </a:solidFill>
          <a:ln/>
        </p:spPr>
      </p:sp>
      <p:sp>
        <p:nvSpPr>
          <p:cNvPr id="7" name="Text 5"/>
          <p:cNvSpPr/>
          <p:nvPr/>
        </p:nvSpPr>
        <p:spPr>
          <a:xfrm>
            <a:off x="891540" y="2084832"/>
            <a:ext cx="5166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Machine Learning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720840" y="2103120"/>
            <a:ext cx="49377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way of achieving AI — machines learn patterns from data instead of fixed rules.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68680" y="2798064"/>
            <a:ext cx="5212080" cy="621792"/>
          </a:xfrm>
          <a:prstGeom prst="roundRect">
            <a:avLst>
              <a:gd name="adj" fmla="val 11765"/>
            </a:avLst>
          </a:prstGeom>
          <a:solidFill>
            <a:srgbClr val="3D5A94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" y="2798064"/>
            <a:ext cx="48463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Learning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720840" y="2816352"/>
            <a:ext cx="49377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Machine Learning method using layered “neural networks” to find complex patterns.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1028700" y="3511296"/>
            <a:ext cx="4892040" cy="621792"/>
          </a:xfrm>
          <a:prstGeom prst="roundRect">
            <a:avLst>
              <a:gd name="adj" fmla="val 11765"/>
            </a:avLst>
          </a:prstGeom>
          <a:solidFill>
            <a:srgbClr val="5170A8"/>
          </a:solidFill>
          <a:ln/>
        </p:spPr>
      </p:sp>
      <p:sp>
        <p:nvSpPr>
          <p:cNvPr id="13" name="Text 11"/>
          <p:cNvSpPr/>
          <p:nvPr/>
        </p:nvSpPr>
        <p:spPr>
          <a:xfrm>
            <a:off x="1211580" y="3511296"/>
            <a:ext cx="4526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Generative AI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720840" y="3529584"/>
            <a:ext cx="49377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that creates new content — text, images, audio — rather than only analysing it.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1188720" y="4224528"/>
            <a:ext cx="4572000" cy="621792"/>
          </a:xfrm>
          <a:prstGeom prst="roundRect">
            <a:avLst>
              <a:gd name="adj" fmla="val 11765"/>
            </a:avLst>
          </a:prstGeom>
          <a:solidFill>
            <a:srgbClr val="C0392B"/>
          </a:solidFill>
          <a:ln/>
        </p:spPr>
      </p:sp>
      <p:sp>
        <p:nvSpPr>
          <p:cNvPr id="16" name="Text 14"/>
          <p:cNvSpPr/>
          <p:nvPr/>
        </p:nvSpPr>
        <p:spPr>
          <a:xfrm>
            <a:off x="1371600" y="4224528"/>
            <a:ext cx="4206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Language Models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720840" y="4242816"/>
            <a:ext cx="49377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Generative AI specialised in understanding and producing human language.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548640" y="507492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is the broad field. Machine Learning is one way of making machines learn. Deep Learning uses neural networks. Generative AI creates content. LLMs specialise in language.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48640" y="5623560"/>
            <a:ext cx="11064240" cy="777240"/>
          </a:xfrm>
          <a:prstGeom prst="roundRect">
            <a:avLst>
              <a:gd name="adj" fmla="val 9412"/>
            </a:avLst>
          </a:prstGeom>
          <a:solidFill>
            <a:srgbClr val="E4E9F2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5623560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takeaway:  </a:t>
            </a:r>
            <a:pPr indent="0" marL="0">
              <a:buNone/>
            </a:pPr>
            <a:r>
              <a:rPr lang="en-US" sz="13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is not one single technology — it is an ecosystem of technologies that can augment human work.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with AI — Officer Orientation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0820095" y="6492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B3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AI Development Approaches: Illustrative Tendencies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 ecosystem tendencies discussed in current AI commentary — not absolute rules for every model or company.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349240" cy="3246120"/>
          </a:xfrm>
          <a:prstGeom prst="roundRect">
            <a:avLst>
              <a:gd name="adj" fmla="val 2817"/>
            </a:avLst>
          </a:prstGeom>
          <a:solidFill>
            <a:srgbClr val="F2F4F7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1874520"/>
            <a:ext cx="502920" cy="502920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6" name="Image 0" descr="/home/claude/icons/china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9030" y="1934870"/>
            <a:ext cx="382219" cy="38221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08760" y="1874520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3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Chinese AI Ecosystem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68680" y="2560320"/>
            <a:ext cx="82296" cy="82296"/>
          </a:xfrm>
          <a:prstGeom prst="ellipse">
            <a:avLst/>
          </a:prstGeom>
          <a:solidFill>
            <a:srgbClr val="1B3A6B"/>
          </a:solidFill>
          <a:ln/>
        </p:spPr>
      </p:sp>
      <p:sp>
        <p:nvSpPr>
          <p:cNvPr id="9" name="Text 6"/>
          <p:cNvSpPr/>
          <p:nvPr/>
        </p:nvSpPr>
        <p:spPr>
          <a:xfrm>
            <a:off x="1051560" y="246888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Open-source / open-weight models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868680" y="2944368"/>
            <a:ext cx="82296" cy="82296"/>
          </a:xfrm>
          <a:prstGeom prst="ellipse">
            <a:avLst/>
          </a:prstGeom>
          <a:solidFill>
            <a:srgbClr val="1B3A6B"/>
          </a:solidFill>
          <a:ln/>
        </p:spPr>
      </p:sp>
      <p:sp>
        <p:nvSpPr>
          <p:cNvPr id="11" name="Text 8"/>
          <p:cNvSpPr/>
          <p:nvPr/>
        </p:nvSpPr>
        <p:spPr>
          <a:xfrm>
            <a:off x="1051560" y="2852928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 diffusion of new models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868680" y="3328416"/>
            <a:ext cx="82296" cy="82296"/>
          </a:xfrm>
          <a:prstGeom prst="ellipse">
            <a:avLst/>
          </a:prstGeom>
          <a:solidFill>
            <a:srgbClr val="1B3A6B"/>
          </a:solidFill>
          <a:ln/>
        </p:spPr>
      </p:sp>
      <p:sp>
        <p:nvSpPr>
          <p:cNvPr id="13" name="Text 10"/>
          <p:cNvSpPr/>
          <p:nvPr/>
        </p:nvSpPr>
        <p:spPr>
          <a:xfrm>
            <a:off x="1051560" y="3236976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Emphasis on model accessibility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868680" y="3712464"/>
            <a:ext cx="82296" cy="82296"/>
          </a:xfrm>
          <a:prstGeom prst="ellipse">
            <a:avLst/>
          </a:prstGeom>
          <a:solidFill>
            <a:srgbClr val="1B3A6B"/>
          </a:solidFill>
          <a:ln/>
        </p:spPr>
      </p:sp>
      <p:sp>
        <p:nvSpPr>
          <p:cNvPr id="15" name="Text 12"/>
          <p:cNvSpPr/>
          <p:nvPr/>
        </p:nvSpPr>
        <p:spPr>
          <a:xfrm>
            <a:off x="1051560" y="3621024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Mixture-of-Experts approaches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868680" y="4096512"/>
            <a:ext cx="82296" cy="82296"/>
          </a:xfrm>
          <a:prstGeom prst="ellipse">
            <a:avLst/>
          </a:prstGeom>
          <a:solidFill>
            <a:srgbClr val="1B3A6B"/>
          </a:solidFill>
          <a:ln/>
        </p:spPr>
      </p:sp>
      <p:sp>
        <p:nvSpPr>
          <p:cNvPr id="17" name="Text 14"/>
          <p:cNvSpPr/>
          <p:nvPr/>
        </p:nvSpPr>
        <p:spPr>
          <a:xfrm>
            <a:off x="1051560" y="4005072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deployment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868680" y="4480560"/>
            <a:ext cx="82296" cy="82296"/>
          </a:xfrm>
          <a:prstGeom prst="ellipse">
            <a:avLst/>
          </a:prstGeom>
          <a:solidFill>
            <a:srgbClr val="1B3A6B"/>
          </a:solidFill>
          <a:ln/>
        </p:spPr>
      </p:sp>
      <p:sp>
        <p:nvSpPr>
          <p:cNvPr id="19" name="Text 16"/>
          <p:cNvSpPr/>
          <p:nvPr/>
        </p:nvSpPr>
        <p:spPr>
          <a:xfrm>
            <a:off x="1051560" y="438912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cost/performance competition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263640" y="1600200"/>
            <a:ext cx="5349240" cy="3246120"/>
          </a:xfrm>
          <a:prstGeom prst="roundRect">
            <a:avLst>
              <a:gd name="adj" fmla="val 2817"/>
            </a:avLst>
          </a:prstGeom>
          <a:solidFill>
            <a:srgbClr val="F2F4F7"/>
          </a:solidFill>
          <a:ln/>
        </p:spPr>
      </p:sp>
      <p:sp>
        <p:nvSpPr>
          <p:cNvPr id="21" name="Shape 18"/>
          <p:cNvSpPr/>
          <p:nvPr/>
        </p:nvSpPr>
        <p:spPr>
          <a:xfrm>
            <a:off x="6583680" y="1874520"/>
            <a:ext cx="502920" cy="502920"/>
          </a:xfrm>
          <a:prstGeom prst="ellipse">
            <a:avLst/>
          </a:prstGeom>
          <a:solidFill>
            <a:srgbClr val="C0392B"/>
          </a:solidFill>
          <a:ln/>
        </p:spPr>
      </p:sp>
      <p:pic>
        <p:nvPicPr>
          <p:cNvPr id="22" name="Image 1" descr="/home/claude/icons/usa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4030" y="1934870"/>
            <a:ext cx="382219" cy="382219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7223760" y="1874520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 AI Ecosystem</a:t>
            </a:r>
            <a:endParaRPr lang="en-US" sz="1600" dirty="0"/>
          </a:p>
        </p:txBody>
      </p:sp>
      <p:sp>
        <p:nvSpPr>
          <p:cNvPr id="24" name="Shape 20"/>
          <p:cNvSpPr/>
          <p:nvPr/>
        </p:nvSpPr>
        <p:spPr>
          <a:xfrm>
            <a:off x="6583680" y="2560320"/>
            <a:ext cx="82296" cy="822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25" name="Text 21"/>
          <p:cNvSpPr/>
          <p:nvPr/>
        </p:nvSpPr>
        <p:spPr>
          <a:xfrm>
            <a:off x="6766560" y="246888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Large-scale proprietary foundation models</a:t>
            </a:r>
            <a:endParaRPr lang="en-US" sz="1150" dirty="0"/>
          </a:p>
        </p:txBody>
      </p:sp>
      <p:sp>
        <p:nvSpPr>
          <p:cNvPr id="26" name="Shape 22"/>
          <p:cNvSpPr/>
          <p:nvPr/>
        </p:nvSpPr>
        <p:spPr>
          <a:xfrm>
            <a:off x="6583680" y="2944368"/>
            <a:ext cx="82296" cy="822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27" name="Text 23"/>
          <p:cNvSpPr/>
          <p:nvPr/>
        </p:nvSpPr>
        <p:spPr>
          <a:xfrm>
            <a:off x="6766560" y="2852928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Massive investment in compute</a:t>
            </a:r>
            <a:endParaRPr lang="en-US" sz="1150" dirty="0"/>
          </a:p>
        </p:txBody>
      </p:sp>
      <p:sp>
        <p:nvSpPr>
          <p:cNvPr id="28" name="Shape 24"/>
          <p:cNvSpPr/>
          <p:nvPr/>
        </p:nvSpPr>
        <p:spPr>
          <a:xfrm>
            <a:off x="6583680" y="3328416"/>
            <a:ext cx="82296" cy="822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29" name="Text 25"/>
          <p:cNvSpPr/>
          <p:nvPr/>
        </p:nvSpPr>
        <p:spPr>
          <a:xfrm>
            <a:off x="6766560" y="3236976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 / controlled model ecosystems</a:t>
            </a:r>
            <a:endParaRPr lang="en-US" sz="1150" dirty="0"/>
          </a:p>
        </p:txBody>
      </p:sp>
      <p:sp>
        <p:nvSpPr>
          <p:cNvPr id="30" name="Shape 26"/>
          <p:cNvSpPr/>
          <p:nvPr/>
        </p:nvSpPr>
        <p:spPr>
          <a:xfrm>
            <a:off x="6583680" y="3712464"/>
            <a:ext cx="82296" cy="822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31" name="Text 27"/>
          <p:cNvSpPr/>
          <p:nvPr/>
        </p:nvSpPr>
        <p:spPr>
          <a:xfrm>
            <a:off x="6766560" y="3621024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Heavy investment in frontier research</a:t>
            </a:r>
            <a:endParaRPr lang="en-US" sz="1150" dirty="0"/>
          </a:p>
        </p:txBody>
      </p:sp>
      <p:sp>
        <p:nvSpPr>
          <p:cNvPr id="32" name="Shape 28"/>
          <p:cNvSpPr/>
          <p:nvPr/>
        </p:nvSpPr>
        <p:spPr>
          <a:xfrm>
            <a:off x="6583680" y="4096512"/>
            <a:ext cx="82296" cy="822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33" name="Text 29"/>
          <p:cNvSpPr/>
          <p:nvPr/>
        </p:nvSpPr>
        <p:spPr>
          <a:xfrm>
            <a:off x="6766560" y="4005072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AI platforms and products</a:t>
            </a:r>
            <a:endParaRPr lang="en-US" sz="1150" dirty="0"/>
          </a:p>
        </p:txBody>
      </p:sp>
      <p:sp>
        <p:nvSpPr>
          <p:cNvPr id="34" name="Shape 30"/>
          <p:cNvSpPr/>
          <p:nvPr/>
        </p:nvSpPr>
        <p:spPr>
          <a:xfrm>
            <a:off x="6583680" y="4480560"/>
            <a:ext cx="82296" cy="8229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35" name="Text 31"/>
          <p:cNvSpPr/>
          <p:nvPr/>
        </p:nvSpPr>
        <p:spPr>
          <a:xfrm>
            <a:off x="6766560" y="438912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Large-scale training infrastructure</a:t>
            </a:r>
            <a:endParaRPr lang="en-US" sz="1150" dirty="0"/>
          </a:p>
        </p:txBody>
      </p:sp>
      <p:sp>
        <p:nvSpPr>
          <p:cNvPr id="36" name="Shape 32"/>
          <p:cNvSpPr/>
          <p:nvPr/>
        </p:nvSpPr>
        <p:spPr>
          <a:xfrm>
            <a:off x="548640" y="5029200"/>
            <a:ext cx="7315200" cy="1051560"/>
          </a:xfrm>
          <a:prstGeom prst="roundRect">
            <a:avLst>
              <a:gd name="adj" fmla="val 6957"/>
            </a:avLst>
          </a:prstGeom>
          <a:solidFill>
            <a:srgbClr val="E4E9F2"/>
          </a:solidFill>
          <a:ln/>
        </p:spPr>
      </p:sp>
      <p:sp>
        <p:nvSpPr>
          <p:cNvPr id="37" name="Text 33"/>
          <p:cNvSpPr/>
          <p:nvPr/>
        </p:nvSpPr>
        <p:spPr>
          <a:xfrm>
            <a:off x="777240" y="5029200"/>
            <a:ext cx="68580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Mixture of Experts (MoE):  </a:t>
            </a:r>
            <a:pPr indent="0" marL="0"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instead of activating the entire model for every task, an MoE model routes a task to selected, specialised components.</a:t>
            </a:r>
            <a:endParaRPr lang="en-US" sz="1150" dirty="0"/>
          </a:p>
        </p:txBody>
      </p:sp>
      <p:sp>
        <p:nvSpPr>
          <p:cNvPr id="38" name="Text 34"/>
          <p:cNvSpPr/>
          <p:nvPr/>
        </p:nvSpPr>
        <p:spPr>
          <a:xfrm>
            <a:off x="777240" y="5029200"/>
            <a:ext cx="68580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TEAM  vs  SPECIALIST TEAM</a:t>
            </a:r>
            <a:endParaRPr lang="en-US" sz="1000" dirty="0"/>
          </a:p>
        </p:txBody>
      </p:sp>
      <p:sp>
        <p:nvSpPr>
          <p:cNvPr id="39" name="Shape 35"/>
          <p:cNvSpPr/>
          <p:nvPr/>
        </p:nvSpPr>
        <p:spPr>
          <a:xfrm>
            <a:off x="8092440" y="5029200"/>
            <a:ext cx="3520440" cy="1051560"/>
          </a:xfrm>
          <a:prstGeom prst="roundRect">
            <a:avLst>
              <a:gd name="adj" fmla="val 6957"/>
            </a:avLst>
          </a:prstGeom>
          <a:solidFill>
            <a:srgbClr val="1B3A6B"/>
          </a:solidFill>
          <a:ln/>
        </p:spPr>
      </p:sp>
      <p:sp>
        <p:nvSpPr>
          <p:cNvPr id="40" name="Text 36"/>
          <p:cNvSpPr/>
          <p:nvPr/>
        </p:nvSpPr>
        <p:spPr>
          <a:xfrm>
            <a:off x="8275320" y="5029200"/>
            <a:ext cx="32004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 Government use-case, what matters more — size, cost, privacy, control, or all of it depending on the task?</a:t>
            </a:r>
            <a:endParaRPr lang="en-US" sz="1050" dirty="0"/>
          </a:p>
        </p:txBody>
      </p:sp>
      <p:sp>
        <p:nvSpPr>
          <p:cNvPr id="41" name="Text 37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with AI — Officer Orientation</a:t>
            </a:r>
            <a:endParaRPr lang="en-US" sz="900" dirty="0"/>
          </a:p>
        </p:txBody>
      </p:sp>
      <p:sp>
        <p:nvSpPr>
          <p:cNvPr id="42" name="Text 38"/>
          <p:cNvSpPr/>
          <p:nvPr/>
        </p:nvSpPr>
        <p:spPr>
          <a:xfrm>
            <a:off x="10820095" y="6492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12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B3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Prompt Engineering: The Skill That Changes the Output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is only as useful as the instructions we give it.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859536" y="1600200"/>
            <a:ext cx="548640" cy="548640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5" name="Image 0" descr="/home/claude/icons/role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5373" y="1666037"/>
            <a:ext cx="416966" cy="41696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2221992"/>
            <a:ext cx="13533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1719072" y="1673352"/>
            <a:ext cx="1463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2176272" y="1600200"/>
            <a:ext cx="548640" cy="548640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9" name="Image 1" descr="/home/claude/icons/task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109" y="1666037"/>
            <a:ext cx="416966" cy="41696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773936" y="2221992"/>
            <a:ext cx="13533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</a:t>
            </a:r>
            <a:endParaRPr lang="en-US" sz="950" dirty="0"/>
          </a:p>
        </p:txBody>
      </p:sp>
      <p:sp>
        <p:nvSpPr>
          <p:cNvPr id="11" name="Text 7"/>
          <p:cNvSpPr/>
          <p:nvPr/>
        </p:nvSpPr>
        <p:spPr>
          <a:xfrm>
            <a:off x="3035808" y="1673352"/>
            <a:ext cx="1463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1600" dirty="0"/>
          </a:p>
        </p:txBody>
      </p:sp>
      <p:sp>
        <p:nvSpPr>
          <p:cNvPr id="12" name="Shape 8"/>
          <p:cNvSpPr/>
          <p:nvPr/>
        </p:nvSpPr>
        <p:spPr>
          <a:xfrm>
            <a:off x="3493008" y="1600200"/>
            <a:ext cx="548640" cy="548640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13" name="Image 2" descr="/home/claude/icons/context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8845" y="1666037"/>
            <a:ext cx="416966" cy="41696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090672" y="2221992"/>
            <a:ext cx="13533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</a:t>
            </a:r>
            <a:endParaRPr lang="en-US" sz="950" dirty="0"/>
          </a:p>
        </p:txBody>
      </p:sp>
      <p:sp>
        <p:nvSpPr>
          <p:cNvPr id="15" name="Text 10"/>
          <p:cNvSpPr/>
          <p:nvPr/>
        </p:nvSpPr>
        <p:spPr>
          <a:xfrm>
            <a:off x="4352544" y="1673352"/>
            <a:ext cx="1463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1600" dirty="0"/>
          </a:p>
        </p:txBody>
      </p:sp>
      <p:sp>
        <p:nvSpPr>
          <p:cNvPr id="16" name="Shape 11"/>
          <p:cNvSpPr/>
          <p:nvPr/>
        </p:nvSpPr>
        <p:spPr>
          <a:xfrm>
            <a:off x="4809744" y="1600200"/>
            <a:ext cx="548640" cy="548640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17" name="Image 3" descr="/home/claude/icons/constraints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5581" y="1666037"/>
            <a:ext cx="416966" cy="41696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407408" y="2221992"/>
            <a:ext cx="13533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CONSTRAINTS</a:t>
            </a:r>
            <a:endParaRPr lang="en-US" sz="950" dirty="0"/>
          </a:p>
        </p:txBody>
      </p:sp>
      <p:sp>
        <p:nvSpPr>
          <p:cNvPr id="19" name="Text 13"/>
          <p:cNvSpPr/>
          <p:nvPr/>
        </p:nvSpPr>
        <p:spPr>
          <a:xfrm>
            <a:off x="5669280" y="1673352"/>
            <a:ext cx="1463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1600" dirty="0"/>
          </a:p>
        </p:txBody>
      </p:sp>
      <p:sp>
        <p:nvSpPr>
          <p:cNvPr id="20" name="Shape 14"/>
          <p:cNvSpPr/>
          <p:nvPr/>
        </p:nvSpPr>
        <p:spPr>
          <a:xfrm>
            <a:off x="6126480" y="1600200"/>
            <a:ext cx="548640" cy="548640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21" name="Image 4" descr="/home/claude/icons/format_FFFFFF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2317" y="1666037"/>
            <a:ext cx="416966" cy="416966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724144" y="2221992"/>
            <a:ext cx="13533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</a:t>
            </a:r>
            <a:endParaRPr lang="en-US" sz="950" dirty="0"/>
          </a:p>
        </p:txBody>
      </p:sp>
      <p:sp>
        <p:nvSpPr>
          <p:cNvPr id="23" name="Text 16"/>
          <p:cNvSpPr/>
          <p:nvPr/>
        </p:nvSpPr>
        <p:spPr>
          <a:xfrm>
            <a:off x="6986016" y="1673352"/>
            <a:ext cx="1463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1600" dirty="0"/>
          </a:p>
        </p:txBody>
      </p:sp>
      <p:sp>
        <p:nvSpPr>
          <p:cNvPr id="24" name="Shape 17"/>
          <p:cNvSpPr/>
          <p:nvPr/>
        </p:nvSpPr>
        <p:spPr>
          <a:xfrm>
            <a:off x="7443216" y="1600200"/>
            <a:ext cx="548640" cy="548640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25" name="Image 5" descr="/home/claude/icons/examples_FFFFFF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9053" y="1666037"/>
            <a:ext cx="416966" cy="416966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7040880" y="2221992"/>
            <a:ext cx="13533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</a:t>
            </a:r>
            <a:endParaRPr lang="en-US" sz="950" dirty="0"/>
          </a:p>
        </p:txBody>
      </p:sp>
      <p:sp>
        <p:nvSpPr>
          <p:cNvPr id="27" name="Text 19"/>
          <p:cNvSpPr/>
          <p:nvPr/>
        </p:nvSpPr>
        <p:spPr>
          <a:xfrm>
            <a:off x="8732520" y="1673352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=  BETTER RESPONSE</a:t>
            </a:r>
            <a:endParaRPr lang="en-US" sz="1500" dirty="0"/>
          </a:p>
        </p:txBody>
      </p:sp>
      <p:sp>
        <p:nvSpPr>
          <p:cNvPr id="28" name="Shape 20"/>
          <p:cNvSpPr/>
          <p:nvPr/>
        </p:nvSpPr>
        <p:spPr>
          <a:xfrm>
            <a:off x="548640" y="2880360"/>
            <a:ext cx="3566160" cy="1737360"/>
          </a:xfrm>
          <a:prstGeom prst="roundRect">
            <a:avLst>
              <a:gd name="adj" fmla="val 4211"/>
            </a:avLst>
          </a:prstGeom>
          <a:solidFill>
            <a:srgbClr val="F5E3E1"/>
          </a:solidFill>
          <a:ln/>
        </p:spPr>
      </p:sp>
      <p:sp>
        <p:nvSpPr>
          <p:cNvPr id="29" name="Text 21"/>
          <p:cNvSpPr/>
          <p:nvPr/>
        </p:nvSpPr>
        <p:spPr>
          <a:xfrm>
            <a:off x="731520" y="2990088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 PROMPT</a:t>
            </a:r>
            <a:endParaRPr lang="en-US" sz="1100" dirty="0"/>
          </a:p>
        </p:txBody>
      </p:sp>
      <p:sp>
        <p:nvSpPr>
          <p:cNvPr id="30" name="Text 22"/>
          <p:cNvSpPr/>
          <p:nvPr/>
        </p:nvSpPr>
        <p:spPr>
          <a:xfrm>
            <a:off x="731520" y="3319272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“Write a report on Railway revenue.”</a:t>
            </a:r>
            <a:endParaRPr lang="en-US" sz="1100" dirty="0"/>
          </a:p>
        </p:txBody>
      </p:sp>
      <p:sp>
        <p:nvSpPr>
          <p:cNvPr id="31" name="Text 23"/>
          <p:cNvSpPr/>
          <p:nvPr/>
        </p:nvSpPr>
        <p:spPr>
          <a:xfrm>
            <a:off x="731520" y="411480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Generic, unusable response</a:t>
            </a:r>
            <a:endParaRPr lang="en-US" sz="1050" dirty="0"/>
          </a:p>
        </p:txBody>
      </p:sp>
      <p:sp>
        <p:nvSpPr>
          <p:cNvPr id="32" name="Shape 24"/>
          <p:cNvSpPr/>
          <p:nvPr/>
        </p:nvSpPr>
        <p:spPr>
          <a:xfrm>
            <a:off x="4297680" y="2880360"/>
            <a:ext cx="3566160" cy="1737360"/>
          </a:xfrm>
          <a:prstGeom prst="roundRect">
            <a:avLst>
              <a:gd name="adj" fmla="val 4211"/>
            </a:avLst>
          </a:prstGeom>
          <a:solidFill>
            <a:srgbClr val="FDF3D6"/>
          </a:solidFill>
          <a:ln/>
        </p:spPr>
      </p:sp>
      <p:sp>
        <p:nvSpPr>
          <p:cNvPr id="33" name="Text 25"/>
          <p:cNvSpPr/>
          <p:nvPr/>
        </p:nvSpPr>
        <p:spPr>
          <a:xfrm>
            <a:off x="4480560" y="2990088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A6D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 PROMPT</a:t>
            </a:r>
            <a:endParaRPr lang="en-US" sz="1100" dirty="0"/>
          </a:p>
        </p:txBody>
      </p:sp>
      <p:sp>
        <p:nvSpPr>
          <p:cNvPr id="34" name="Text 26"/>
          <p:cNvSpPr/>
          <p:nvPr/>
        </p:nvSpPr>
        <p:spPr>
          <a:xfrm>
            <a:off x="4480560" y="3319272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Adds a role and a specific task to the request.</a:t>
            </a:r>
            <a:endParaRPr lang="en-US" sz="1100" dirty="0"/>
          </a:p>
        </p:txBody>
      </p:sp>
      <p:sp>
        <p:nvSpPr>
          <p:cNvPr id="35" name="Text 27"/>
          <p:cNvSpPr/>
          <p:nvPr/>
        </p:nvSpPr>
        <p:spPr>
          <a:xfrm>
            <a:off x="4480560" y="411480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6D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More relevant response</a:t>
            </a:r>
            <a:endParaRPr lang="en-US" sz="1050" dirty="0"/>
          </a:p>
        </p:txBody>
      </p:sp>
      <p:sp>
        <p:nvSpPr>
          <p:cNvPr id="36" name="Shape 28"/>
          <p:cNvSpPr/>
          <p:nvPr/>
        </p:nvSpPr>
        <p:spPr>
          <a:xfrm>
            <a:off x="8046720" y="2880360"/>
            <a:ext cx="3566160" cy="1737360"/>
          </a:xfrm>
          <a:prstGeom prst="roundRect">
            <a:avLst>
              <a:gd name="adj" fmla="val 4211"/>
            </a:avLst>
          </a:prstGeom>
          <a:solidFill>
            <a:srgbClr val="DCEBE0"/>
          </a:solidFill>
          <a:ln/>
        </p:spPr>
      </p:sp>
      <p:sp>
        <p:nvSpPr>
          <p:cNvPr id="37" name="Text 29"/>
          <p:cNvSpPr/>
          <p:nvPr/>
        </p:nvSpPr>
        <p:spPr>
          <a:xfrm>
            <a:off x="8229600" y="2990088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EXCELLENT PROMPT</a:t>
            </a:r>
            <a:endParaRPr lang="en-US" sz="1100" dirty="0"/>
          </a:p>
        </p:txBody>
      </p:sp>
      <p:sp>
        <p:nvSpPr>
          <p:cNvPr id="38" name="Text 30"/>
          <p:cNvSpPr/>
          <p:nvPr/>
        </p:nvSpPr>
        <p:spPr>
          <a:xfrm>
            <a:off x="8229600" y="3319272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“You are a Railway Accounts Officer. Analyse this revenue data, identify 3 anomalies, present as a table with issue, evidence, cause, action.”</a:t>
            </a:r>
            <a:endParaRPr lang="en-US" sz="950" dirty="0"/>
          </a:p>
        </p:txBody>
      </p:sp>
      <p:sp>
        <p:nvSpPr>
          <p:cNvPr id="39" name="Text 31"/>
          <p:cNvSpPr/>
          <p:nvPr/>
        </p:nvSpPr>
        <p:spPr>
          <a:xfrm>
            <a:off x="8229600" y="4279392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Useful, professional output</a:t>
            </a:r>
            <a:endParaRPr lang="en-US" sz="950" dirty="0"/>
          </a:p>
        </p:txBody>
      </p:sp>
      <p:sp>
        <p:nvSpPr>
          <p:cNvPr id="40" name="Shape 32"/>
          <p:cNvSpPr/>
          <p:nvPr/>
        </p:nvSpPr>
        <p:spPr>
          <a:xfrm>
            <a:off x="548640" y="4892040"/>
            <a:ext cx="11064240" cy="914400"/>
          </a:xfrm>
          <a:prstGeom prst="roundRect">
            <a:avLst>
              <a:gd name="adj" fmla="val 8000"/>
            </a:avLst>
          </a:prstGeom>
          <a:solidFill>
            <a:srgbClr val="1B3A6B"/>
          </a:solidFill>
          <a:ln/>
        </p:spPr>
      </p:sp>
      <p:sp>
        <p:nvSpPr>
          <p:cNvPr id="41" name="Text 33"/>
          <p:cNvSpPr/>
          <p:nvPr/>
        </p:nvSpPr>
        <p:spPr>
          <a:xfrm>
            <a:off x="822960" y="489204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B4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EXERCISE:  </a:t>
            </a:r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“Write a report on Railway revenue.” — what would you add to make this prompt better? (Role → Context → Task → Format → Constraints)</a:t>
            </a:r>
            <a:endParaRPr lang="en-US" sz="1250" dirty="0"/>
          </a:p>
        </p:txBody>
      </p:sp>
      <p:sp>
        <p:nvSpPr>
          <p:cNvPr id="42" name="Shape 34"/>
          <p:cNvSpPr/>
          <p:nvPr/>
        </p:nvSpPr>
        <p:spPr>
          <a:xfrm>
            <a:off x="548640" y="5943600"/>
            <a:ext cx="11064240" cy="502920"/>
          </a:xfrm>
          <a:prstGeom prst="roundRect">
            <a:avLst>
              <a:gd name="adj" fmla="val 10909"/>
            </a:avLst>
          </a:prstGeom>
          <a:solidFill>
            <a:srgbClr val="E4E9F2"/>
          </a:solidFill>
          <a:ln/>
        </p:spPr>
      </p:sp>
      <p:sp>
        <p:nvSpPr>
          <p:cNvPr id="43" name="Text 35"/>
          <p:cNvSpPr/>
          <p:nvPr/>
        </p:nvSpPr>
        <p:spPr>
          <a:xfrm>
            <a:off x="777240" y="5943600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takeaway:  </a:t>
            </a:r>
            <a:pPr indent="0" marL="0"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Engineering is not about asking AI more questions — it is about giving AI better instructions.</a:t>
            </a:r>
            <a:endParaRPr lang="en-US" sz="1150" dirty="0"/>
          </a:p>
        </p:txBody>
      </p:sp>
      <p:sp>
        <p:nvSpPr>
          <p:cNvPr id="44" name="Text 36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with AI — Officer Orientation</a:t>
            </a:r>
            <a:endParaRPr lang="en-US" sz="900" dirty="0"/>
          </a:p>
        </p:txBody>
      </p:sp>
      <p:sp>
        <p:nvSpPr>
          <p:cNvPr id="45" name="Text 37"/>
          <p:cNvSpPr/>
          <p:nvPr/>
        </p:nvSpPr>
        <p:spPr>
          <a:xfrm>
            <a:off x="10820095" y="6492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12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B3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AI Toolkit: Which Tool Should an Officer Use?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325880"/>
            <a:ext cx="2670048" cy="1874520"/>
          </a:xfrm>
          <a:prstGeom prst="roundRect">
            <a:avLst>
              <a:gd name="adj" fmla="val 3902"/>
            </a:avLst>
          </a:prstGeom>
          <a:solidFill>
            <a:srgbClr val="F2F4F7"/>
          </a:solidFill>
          <a:ln/>
        </p:spPr>
      </p:sp>
      <p:sp>
        <p:nvSpPr>
          <p:cNvPr id="4" name="Shape 2"/>
          <p:cNvSpPr/>
          <p:nvPr/>
        </p:nvSpPr>
        <p:spPr>
          <a:xfrm>
            <a:off x="1609344" y="1490472"/>
            <a:ext cx="548640" cy="548640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5" name="Image 0" descr="/home/claude/icons/chatgpt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5181" y="1556309"/>
            <a:ext cx="416966" cy="41696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2148840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685800" y="2441448"/>
            <a:ext cx="23957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AT: General-purpose AI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685800" y="2743200"/>
            <a:ext cx="23957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Drafting, analysis, brainstorming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3355848" y="1325880"/>
            <a:ext cx="2670048" cy="1874520"/>
          </a:xfrm>
          <a:prstGeom prst="roundRect">
            <a:avLst>
              <a:gd name="adj" fmla="val 3902"/>
            </a:avLst>
          </a:prstGeom>
          <a:solidFill>
            <a:srgbClr val="F2F4F7"/>
          </a:solidFill>
          <a:ln/>
        </p:spPr>
      </p:sp>
      <p:sp>
        <p:nvSpPr>
          <p:cNvPr id="10" name="Shape 7"/>
          <p:cNvSpPr/>
          <p:nvPr/>
        </p:nvSpPr>
        <p:spPr>
          <a:xfrm>
            <a:off x="4416552" y="1490472"/>
            <a:ext cx="548640" cy="548640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11" name="Image 1" descr="/home/claude/icons/claude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389" y="1556309"/>
            <a:ext cx="416966" cy="41696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447288" y="2148840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3493008" y="2441448"/>
            <a:ext cx="23957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AT: Long documents &amp; reasoning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3493008" y="2743200"/>
            <a:ext cx="23957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analysis, careful drafting</a:t>
            </a:r>
            <a:endParaRPr lang="en-US" sz="900" dirty="0"/>
          </a:p>
        </p:txBody>
      </p:sp>
      <p:sp>
        <p:nvSpPr>
          <p:cNvPr id="15" name="Shape 11"/>
          <p:cNvSpPr/>
          <p:nvPr/>
        </p:nvSpPr>
        <p:spPr>
          <a:xfrm>
            <a:off x="6163056" y="1325880"/>
            <a:ext cx="2670048" cy="1874520"/>
          </a:xfrm>
          <a:prstGeom prst="roundRect">
            <a:avLst>
              <a:gd name="adj" fmla="val 3902"/>
            </a:avLst>
          </a:prstGeom>
          <a:solidFill>
            <a:srgbClr val="F2F4F7"/>
          </a:solidFill>
          <a:ln/>
        </p:spPr>
      </p:sp>
      <p:sp>
        <p:nvSpPr>
          <p:cNvPr id="16" name="Shape 12"/>
          <p:cNvSpPr/>
          <p:nvPr/>
        </p:nvSpPr>
        <p:spPr>
          <a:xfrm>
            <a:off x="7223760" y="1490472"/>
            <a:ext cx="548640" cy="548640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17" name="Image 2" descr="/home/claude/icons/perplexity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9597" y="1556309"/>
            <a:ext cx="416966" cy="41696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254496" y="2148840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Perplexity</a:t>
            </a:r>
            <a:endParaRPr lang="en-US" sz="1250" dirty="0"/>
          </a:p>
        </p:txBody>
      </p:sp>
      <p:sp>
        <p:nvSpPr>
          <p:cNvPr id="19" name="Text 14"/>
          <p:cNvSpPr/>
          <p:nvPr/>
        </p:nvSpPr>
        <p:spPr>
          <a:xfrm>
            <a:off x="6300216" y="2441448"/>
            <a:ext cx="23957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AT: Web research</a:t>
            </a:r>
            <a:endParaRPr lang="en-US" sz="900" dirty="0"/>
          </a:p>
        </p:txBody>
      </p:sp>
      <p:sp>
        <p:nvSpPr>
          <p:cNvPr id="20" name="Text 15"/>
          <p:cNvSpPr/>
          <p:nvPr/>
        </p:nvSpPr>
        <p:spPr>
          <a:xfrm>
            <a:off x="6300216" y="2743200"/>
            <a:ext cx="23957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and source verification</a:t>
            </a:r>
            <a:endParaRPr lang="en-US" sz="900" dirty="0"/>
          </a:p>
        </p:txBody>
      </p:sp>
      <p:sp>
        <p:nvSpPr>
          <p:cNvPr id="21" name="Shape 16"/>
          <p:cNvSpPr/>
          <p:nvPr/>
        </p:nvSpPr>
        <p:spPr>
          <a:xfrm>
            <a:off x="8970264" y="1325880"/>
            <a:ext cx="2670048" cy="1874520"/>
          </a:xfrm>
          <a:prstGeom prst="roundRect">
            <a:avLst>
              <a:gd name="adj" fmla="val 3902"/>
            </a:avLst>
          </a:prstGeom>
          <a:solidFill>
            <a:srgbClr val="F2F4F7"/>
          </a:solidFill>
          <a:ln/>
        </p:spPr>
      </p:sp>
      <p:sp>
        <p:nvSpPr>
          <p:cNvPr id="22" name="Shape 17"/>
          <p:cNvSpPr/>
          <p:nvPr/>
        </p:nvSpPr>
        <p:spPr>
          <a:xfrm>
            <a:off x="10030968" y="1490472"/>
            <a:ext cx="548640" cy="548640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23" name="Image 3" descr="/home/claude/icons/canva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6805" y="1556309"/>
            <a:ext cx="416966" cy="416966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9061704" y="2148840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 AI</a:t>
            </a:r>
            <a:endParaRPr lang="en-US" sz="1250" dirty="0"/>
          </a:p>
        </p:txBody>
      </p:sp>
      <p:sp>
        <p:nvSpPr>
          <p:cNvPr id="25" name="Text 19"/>
          <p:cNvSpPr/>
          <p:nvPr/>
        </p:nvSpPr>
        <p:spPr>
          <a:xfrm>
            <a:off x="9107424" y="2441448"/>
            <a:ext cx="23957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AT: Visual content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9107424" y="2743200"/>
            <a:ext cx="23957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Presentations, posters, infographics</a:t>
            </a:r>
            <a:endParaRPr lang="en-US" sz="900" dirty="0"/>
          </a:p>
        </p:txBody>
      </p:sp>
      <p:sp>
        <p:nvSpPr>
          <p:cNvPr id="27" name="Shape 21"/>
          <p:cNvSpPr/>
          <p:nvPr/>
        </p:nvSpPr>
        <p:spPr>
          <a:xfrm>
            <a:off x="548640" y="3383280"/>
            <a:ext cx="2670048" cy="1874520"/>
          </a:xfrm>
          <a:prstGeom prst="roundRect">
            <a:avLst>
              <a:gd name="adj" fmla="val 3902"/>
            </a:avLst>
          </a:prstGeom>
          <a:solidFill>
            <a:srgbClr val="F2F4F7"/>
          </a:solidFill>
          <a:ln/>
        </p:spPr>
      </p:sp>
      <p:sp>
        <p:nvSpPr>
          <p:cNvPr id="28" name="Shape 22"/>
          <p:cNvSpPr/>
          <p:nvPr/>
        </p:nvSpPr>
        <p:spPr>
          <a:xfrm>
            <a:off x="1609344" y="3547872"/>
            <a:ext cx="548640" cy="548640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29" name="Image 4" descr="/home/claude/icons/whisper_FFFFFF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5181" y="3613709"/>
            <a:ext cx="416966" cy="416966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640080" y="4206240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Whisper</a:t>
            </a:r>
            <a:endParaRPr lang="en-US" sz="1250" dirty="0"/>
          </a:p>
        </p:txBody>
      </p:sp>
      <p:sp>
        <p:nvSpPr>
          <p:cNvPr id="31" name="Text 24"/>
          <p:cNvSpPr/>
          <p:nvPr/>
        </p:nvSpPr>
        <p:spPr>
          <a:xfrm>
            <a:off x="685800" y="4498848"/>
            <a:ext cx="23957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AT: Speech-to-text</a:t>
            </a:r>
            <a:endParaRPr lang="en-US" sz="900" dirty="0"/>
          </a:p>
        </p:txBody>
      </p:sp>
      <p:sp>
        <p:nvSpPr>
          <p:cNvPr id="32" name="Text 25"/>
          <p:cNvSpPr/>
          <p:nvPr/>
        </p:nvSpPr>
        <p:spPr>
          <a:xfrm>
            <a:off x="685800" y="4800600"/>
            <a:ext cx="23957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 / interview transcription</a:t>
            </a:r>
            <a:endParaRPr lang="en-US" sz="900" dirty="0"/>
          </a:p>
        </p:txBody>
      </p:sp>
      <p:sp>
        <p:nvSpPr>
          <p:cNvPr id="33" name="Shape 26"/>
          <p:cNvSpPr/>
          <p:nvPr/>
        </p:nvSpPr>
        <p:spPr>
          <a:xfrm>
            <a:off x="3355848" y="3383280"/>
            <a:ext cx="2670048" cy="1874520"/>
          </a:xfrm>
          <a:prstGeom prst="roundRect">
            <a:avLst>
              <a:gd name="adj" fmla="val 3902"/>
            </a:avLst>
          </a:prstGeom>
          <a:solidFill>
            <a:srgbClr val="F2F4F7"/>
          </a:solidFill>
          <a:ln/>
        </p:spPr>
      </p:sp>
      <p:sp>
        <p:nvSpPr>
          <p:cNvPr id="34" name="Shape 27"/>
          <p:cNvSpPr/>
          <p:nvPr/>
        </p:nvSpPr>
        <p:spPr>
          <a:xfrm>
            <a:off x="4416552" y="3547872"/>
            <a:ext cx="548640" cy="548640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35" name="Image 5" descr="/home/claude/icons/suna_FFFFFF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2389" y="3613709"/>
            <a:ext cx="416966" cy="416966"/>
          </a:xfrm>
          <a:prstGeom prst="rect">
            <a:avLst/>
          </a:prstGeom>
        </p:spPr>
      </p:pic>
      <p:sp>
        <p:nvSpPr>
          <p:cNvPr id="36" name="Text 28"/>
          <p:cNvSpPr/>
          <p:nvPr/>
        </p:nvSpPr>
        <p:spPr>
          <a:xfrm>
            <a:off x="3447288" y="4206240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Suna AI</a:t>
            </a:r>
            <a:endParaRPr lang="en-US" sz="1250" dirty="0"/>
          </a:p>
        </p:txBody>
      </p:sp>
      <p:sp>
        <p:nvSpPr>
          <p:cNvPr id="37" name="Text 29"/>
          <p:cNvSpPr/>
          <p:nvPr/>
        </p:nvSpPr>
        <p:spPr>
          <a:xfrm>
            <a:off x="3493008" y="4498848"/>
            <a:ext cx="23957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AT: AI-assisted task execution</a:t>
            </a:r>
            <a:endParaRPr lang="en-US" sz="900" dirty="0"/>
          </a:p>
        </p:txBody>
      </p:sp>
      <p:sp>
        <p:nvSpPr>
          <p:cNvPr id="38" name="Text 30"/>
          <p:cNvSpPr/>
          <p:nvPr/>
        </p:nvSpPr>
        <p:spPr>
          <a:xfrm>
            <a:off x="3493008" y="4800600"/>
            <a:ext cx="23957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Guided multi-step task workflows</a:t>
            </a:r>
            <a:endParaRPr lang="en-US" sz="900" dirty="0"/>
          </a:p>
        </p:txBody>
      </p:sp>
      <p:sp>
        <p:nvSpPr>
          <p:cNvPr id="39" name="Shape 31"/>
          <p:cNvSpPr/>
          <p:nvPr/>
        </p:nvSpPr>
        <p:spPr>
          <a:xfrm>
            <a:off x="6163056" y="3383280"/>
            <a:ext cx="2670048" cy="1874520"/>
          </a:xfrm>
          <a:prstGeom prst="roundRect">
            <a:avLst>
              <a:gd name="adj" fmla="val 3902"/>
            </a:avLst>
          </a:prstGeom>
          <a:solidFill>
            <a:srgbClr val="F2F4F7"/>
          </a:solidFill>
          <a:ln/>
        </p:spPr>
      </p:sp>
      <p:sp>
        <p:nvSpPr>
          <p:cNvPr id="40" name="Shape 32"/>
          <p:cNvSpPr/>
          <p:nvPr/>
        </p:nvSpPr>
        <p:spPr>
          <a:xfrm>
            <a:off x="7223760" y="3547872"/>
            <a:ext cx="548640" cy="548640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41" name="Image 6" descr="/home/claude/icons/n8n_FFFFFF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9597" y="3613709"/>
            <a:ext cx="416966" cy="416966"/>
          </a:xfrm>
          <a:prstGeom prst="rect">
            <a:avLst/>
          </a:prstGeom>
        </p:spPr>
      </p:pic>
      <p:sp>
        <p:nvSpPr>
          <p:cNvPr id="42" name="Text 33"/>
          <p:cNvSpPr/>
          <p:nvPr/>
        </p:nvSpPr>
        <p:spPr>
          <a:xfrm>
            <a:off x="6254496" y="4206240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n8n</a:t>
            </a:r>
            <a:endParaRPr lang="en-US" sz="1250" dirty="0"/>
          </a:p>
        </p:txBody>
      </p:sp>
      <p:sp>
        <p:nvSpPr>
          <p:cNvPr id="43" name="Text 34"/>
          <p:cNvSpPr/>
          <p:nvPr/>
        </p:nvSpPr>
        <p:spPr>
          <a:xfrm>
            <a:off x="6300216" y="4498848"/>
            <a:ext cx="23957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AT: Workflow automation</a:t>
            </a:r>
            <a:endParaRPr lang="en-US" sz="900" dirty="0"/>
          </a:p>
        </p:txBody>
      </p:sp>
      <p:sp>
        <p:nvSpPr>
          <p:cNvPr id="44" name="Text 35"/>
          <p:cNvSpPr/>
          <p:nvPr/>
        </p:nvSpPr>
        <p:spPr>
          <a:xfrm>
            <a:off x="6300216" y="4800600"/>
            <a:ext cx="23957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Connecting email + AI + sheets + APIs</a:t>
            </a:r>
            <a:endParaRPr lang="en-US" sz="900" dirty="0"/>
          </a:p>
        </p:txBody>
      </p:sp>
      <p:sp>
        <p:nvSpPr>
          <p:cNvPr id="45" name="Shape 36"/>
          <p:cNvSpPr/>
          <p:nvPr/>
        </p:nvSpPr>
        <p:spPr>
          <a:xfrm>
            <a:off x="8970264" y="3383280"/>
            <a:ext cx="2670048" cy="1874520"/>
          </a:xfrm>
          <a:prstGeom prst="roundRect">
            <a:avLst>
              <a:gd name="adj" fmla="val 3902"/>
            </a:avLst>
          </a:prstGeom>
          <a:solidFill>
            <a:srgbClr val="F2F4F7"/>
          </a:solidFill>
          <a:ln/>
        </p:spPr>
      </p:sp>
      <p:sp>
        <p:nvSpPr>
          <p:cNvPr id="46" name="Shape 37"/>
          <p:cNvSpPr/>
          <p:nvPr/>
        </p:nvSpPr>
        <p:spPr>
          <a:xfrm>
            <a:off x="10030968" y="3547872"/>
            <a:ext cx="548640" cy="548640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47" name="Image 7" descr="/home/claude/icons/localllm_FFFFFF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96805" y="3613709"/>
            <a:ext cx="416966" cy="416966"/>
          </a:xfrm>
          <a:prstGeom prst="rect">
            <a:avLst/>
          </a:prstGeom>
        </p:spPr>
      </p:pic>
      <p:sp>
        <p:nvSpPr>
          <p:cNvPr id="48" name="Text 38"/>
          <p:cNvSpPr/>
          <p:nvPr/>
        </p:nvSpPr>
        <p:spPr>
          <a:xfrm>
            <a:off x="9061704" y="4206240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LM Studio / Ollama</a:t>
            </a:r>
            <a:endParaRPr lang="en-US" sz="1250" dirty="0"/>
          </a:p>
        </p:txBody>
      </p:sp>
      <p:sp>
        <p:nvSpPr>
          <p:cNvPr id="49" name="Text 39"/>
          <p:cNvSpPr/>
          <p:nvPr/>
        </p:nvSpPr>
        <p:spPr>
          <a:xfrm>
            <a:off x="9107424" y="4498848"/>
            <a:ext cx="23957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AT: Local AI</a:t>
            </a:r>
            <a:endParaRPr lang="en-US" sz="900" dirty="0"/>
          </a:p>
        </p:txBody>
      </p:sp>
      <p:sp>
        <p:nvSpPr>
          <p:cNvPr id="50" name="Text 40"/>
          <p:cNvSpPr/>
          <p:nvPr/>
        </p:nvSpPr>
        <p:spPr>
          <a:xfrm>
            <a:off x="9107424" y="4800600"/>
            <a:ext cx="23957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Confidential, offline experimentation</a:t>
            </a:r>
            <a:endParaRPr lang="en-US" sz="900" dirty="0"/>
          </a:p>
        </p:txBody>
      </p:sp>
      <p:sp>
        <p:nvSpPr>
          <p:cNvPr id="51" name="Shape 41"/>
          <p:cNvSpPr/>
          <p:nvPr/>
        </p:nvSpPr>
        <p:spPr>
          <a:xfrm>
            <a:off x="548640" y="5440680"/>
            <a:ext cx="11064240" cy="1005840"/>
          </a:xfrm>
          <a:prstGeom prst="roundRect">
            <a:avLst>
              <a:gd name="adj" fmla="val 7273"/>
            </a:avLst>
          </a:prstGeom>
          <a:solidFill>
            <a:srgbClr val="1B3A6B"/>
          </a:solidFill>
          <a:ln/>
        </p:spPr>
      </p:sp>
      <p:sp>
        <p:nvSpPr>
          <p:cNvPr id="52" name="Text 42"/>
          <p:cNvSpPr/>
          <p:nvPr/>
        </p:nvSpPr>
        <p:spPr>
          <a:xfrm>
            <a:off x="777240" y="5486400"/>
            <a:ext cx="10607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8B4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had ONE task, which tool would you choose?</a:t>
            </a:r>
            <a:endParaRPr lang="en-US" sz="1150" dirty="0"/>
          </a:p>
        </p:txBody>
      </p:sp>
      <p:sp>
        <p:nvSpPr>
          <p:cNvPr id="53" name="Text 43"/>
          <p:cNvSpPr/>
          <p:nvPr/>
        </p:nvSpPr>
        <p:spPr>
          <a:xfrm>
            <a:off x="777240" y="5806440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a policy → Perplexity    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a presentation → Canva AI    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 an email workflow → n8n</a:t>
            </a:r>
            <a:endParaRPr lang="en-US" sz="1100" dirty="0"/>
          </a:p>
        </p:txBody>
      </p:sp>
      <p:sp>
        <p:nvSpPr>
          <p:cNvPr id="54" name="Text 44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with AI — Officer Orientation</a:t>
            </a:r>
            <a:endParaRPr lang="en-US" sz="900" dirty="0"/>
          </a:p>
        </p:txBody>
      </p:sp>
      <p:sp>
        <p:nvSpPr>
          <p:cNvPr id="55" name="Text 45"/>
          <p:cNvSpPr/>
          <p:nvPr/>
        </p:nvSpPr>
        <p:spPr>
          <a:xfrm>
            <a:off x="10820095" y="6492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12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B3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Is Not One Tool — It Is a Workflow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417320"/>
            <a:ext cx="1170432" cy="1417320"/>
          </a:xfrm>
          <a:prstGeom prst="roundRect">
            <a:avLst>
              <a:gd name="adj" fmla="val 5469"/>
            </a:avLst>
          </a:prstGeom>
          <a:solidFill>
            <a:srgbClr val="F2F4F7"/>
          </a:solidFill>
          <a:ln/>
        </p:spPr>
      </p:sp>
      <p:sp>
        <p:nvSpPr>
          <p:cNvPr id="4" name="Shape 2"/>
          <p:cNvSpPr/>
          <p:nvPr/>
        </p:nvSpPr>
        <p:spPr>
          <a:xfrm>
            <a:off x="896112" y="1545336"/>
            <a:ext cx="475488" cy="475488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5" name="Image 0" descr="/home/claude/icons/email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3171" y="1602395"/>
            <a:ext cx="361371" cy="36137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94360" y="2075688"/>
            <a:ext cx="10789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83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Received</a:t>
            </a:r>
            <a:endParaRPr lang="en-US" sz="830" dirty="0"/>
          </a:p>
        </p:txBody>
      </p:sp>
      <p:sp>
        <p:nvSpPr>
          <p:cNvPr id="7" name="Text 4"/>
          <p:cNvSpPr/>
          <p:nvPr/>
        </p:nvSpPr>
        <p:spPr>
          <a:xfrm>
            <a:off x="594360" y="2578608"/>
            <a:ext cx="10789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</a:t>
            </a:r>
            <a:endParaRPr lang="en-US" sz="750" dirty="0"/>
          </a:p>
        </p:txBody>
      </p:sp>
      <p:sp>
        <p:nvSpPr>
          <p:cNvPr id="8" name="Shape 5"/>
          <p:cNvSpPr/>
          <p:nvPr/>
        </p:nvSpPr>
        <p:spPr>
          <a:xfrm>
            <a:off x="1727027" y="2043684"/>
            <a:ext cx="50383" cy="164592"/>
          </a:xfrm>
          <a:prstGeom prst="rightArrow">
            <a:avLst/>
          </a:prstGeom>
          <a:solidFill>
            <a:srgbClr val="AAB4C4"/>
          </a:solidFill>
          <a:ln/>
        </p:spPr>
      </p:sp>
      <p:sp>
        <p:nvSpPr>
          <p:cNvPr id="9" name="Shape 6"/>
          <p:cNvSpPr/>
          <p:nvPr/>
        </p:nvSpPr>
        <p:spPr>
          <a:xfrm>
            <a:off x="1785366" y="1417320"/>
            <a:ext cx="1170432" cy="1417320"/>
          </a:xfrm>
          <a:prstGeom prst="roundRect">
            <a:avLst>
              <a:gd name="adj" fmla="val 5469"/>
            </a:avLst>
          </a:prstGeom>
          <a:solidFill>
            <a:srgbClr val="F2F4F7"/>
          </a:solidFill>
          <a:ln/>
        </p:spPr>
      </p:sp>
      <p:sp>
        <p:nvSpPr>
          <p:cNvPr id="10" name="Shape 7"/>
          <p:cNvSpPr/>
          <p:nvPr/>
        </p:nvSpPr>
        <p:spPr>
          <a:xfrm>
            <a:off x="2132838" y="1545336"/>
            <a:ext cx="475488" cy="475488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11" name="Image 1" descr="/home/claude/icons/ocr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9897" y="1602395"/>
            <a:ext cx="361371" cy="36137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831086" y="2075688"/>
            <a:ext cx="10789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83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Whisper / OCR</a:t>
            </a:r>
            <a:endParaRPr lang="en-US" sz="830" dirty="0"/>
          </a:p>
        </p:txBody>
      </p:sp>
      <p:sp>
        <p:nvSpPr>
          <p:cNvPr id="13" name="Text 9"/>
          <p:cNvSpPr/>
          <p:nvPr/>
        </p:nvSpPr>
        <p:spPr>
          <a:xfrm>
            <a:off x="1831086" y="2578608"/>
            <a:ext cx="10789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LISTEN</a:t>
            </a:r>
            <a:endParaRPr lang="en-US" sz="750" dirty="0"/>
          </a:p>
        </p:txBody>
      </p:sp>
      <p:sp>
        <p:nvSpPr>
          <p:cNvPr id="14" name="Shape 10"/>
          <p:cNvSpPr/>
          <p:nvPr/>
        </p:nvSpPr>
        <p:spPr>
          <a:xfrm>
            <a:off x="2963753" y="2043684"/>
            <a:ext cx="50383" cy="164592"/>
          </a:xfrm>
          <a:prstGeom prst="rightArrow">
            <a:avLst/>
          </a:prstGeom>
          <a:solidFill>
            <a:srgbClr val="AAB4C4"/>
          </a:solidFill>
          <a:ln/>
        </p:spPr>
      </p:sp>
      <p:sp>
        <p:nvSpPr>
          <p:cNvPr id="15" name="Shape 11"/>
          <p:cNvSpPr/>
          <p:nvPr/>
        </p:nvSpPr>
        <p:spPr>
          <a:xfrm>
            <a:off x="3022092" y="1417320"/>
            <a:ext cx="1170432" cy="1417320"/>
          </a:xfrm>
          <a:prstGeom prst="roundRect">
            <a:avLst>
              <a:gd name="adj" fmla="val 5469"/>
            </a:avLst>
          </a:prstGeom>
          <a:solidFill>
            <a:srgbClr val="F2F4F7"/>
          </a:solidFill>
          <a:ln/>
        </p:spPr>
      </p:sp>
      <p:sp>
        <p:nvSpPr>
          <p:cNvPr id="16" name="Shape 12"/>
          <p:cNvSpPr/>
          <p:nvPr/>
        </p:nvSpPr>
        <p:spPr>
          <a:xfrm>
            <a:off x="3369564" y="1545336"/>
            <a:ext cx="475488" cy="475488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17" name="Image 2" descr="/home/claude/icons/brain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6623" y="1602395"/>
            <a:ext cx="361371" cy="361371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3067812" y="2075688"/>
            <a:ext cx="10789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83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 Analyses</a:t>
            </a:r>
            <a:endParaRPr lang="en-US" sz="830" dirty="0"/>
          </a:p>
        </p:txBody>
      </p:sp>
      <p:sp>
        <p:nvSpPr>
          <p:cNvPr id="19" name="Text 14"/>
          <p:cNvSpPr/>
          <p:nvPr/>
        </p:nvSpPr>
        <p:spPr>
          <a:xfrm>
            <a:off x="3067812" y="2578608"/>
            <a:ext cx="10789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</a:t>
            </a:r>
            <a:endParaRPr lang="en-US" sz="750" dirty="0"/>
          </a:p>
        </p:txBody>
      </p:sp>
      <p:sp>
        <p:nvSpPr>
          <p:cNvPr id="20" name="Shape 15"/>
          <p:cNvSpPr/>
          <p:nvPr/>
        </p:nvSpPr>
        <p:spPr>
          <a:xfrm>
            <a:off x="4200479" y="2043684"/>
            <a:ext cx="50383" cy="164592"/>
          </a:xfrm>
          <a:prstGeom prst="rightArrow">
            <a:avLst/>
          </a:prstGeom>
          <a:solidFill>
            <a:srgbClr val="AAB4C4"/>
          </a:solidFill>
          <a:ln/>
        </p:spPr>
      </p:sp>
      <p:sp>
        <p:nvSpPr>
          <p:cNvPr id="21" name="Shape 16"/>
          <p:cNvSpPr/>
          <p:nvPr/>
        </p:nvSpPr>
        <p:spPr>
          <a:xfrm>
            <a:off x="4258818" y="1417320"/>
            <a:ext cx="1170432" cy="1417320"/>
          </a:xfrm>
          <a:prstGeom prst="roundRect">
            <a:avLst>
              <a:gd name="adj" fmla="val 5469"/>
            </a:avLst>
          </a:prstGeom>
          <a:solidFill>
            <a:srgbClr val="F2F4F7"/>
          </a:solidFill>
          <a:ln/>
        </p:spPr>
      </p:sp>
      <p:sp>
        <p:nvSpPr>
          <p:cNvPr id="22" name="Shape 17"/>
          <p:cNvSpPr/>
          <p:nvPr/>
        </p:nvSpPr>
        <p:spPr>
          <a:xfrm>
            <a:off x="4606290" y="1545336"/>
            <a:ext cx="475488" cy="475488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23" name="Image 3" descr="/home/claude/icons/rag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3349" y="1602395"/>
            <a:ext cx="361371" cy="361371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4304538" y="2075688"/>
            <a:ext cx="10789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83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RAG Checks Docs</a:t>
            </a:r>
            <a:endParaRPr lang="en-US" sz="830" dirty="0"/>
          </a:p>
        </p:txBody>
      </p:sp>
      <p:sp>
        <p:nvSpPr>
          <p:cNvPr id="25" name="Text 19"/>
          <p:cNvSpPr/>
          <p:nvPr/>
        </p:nvSpPr>
        <p:spPr>
          <a:xfrm>
            <a:off x="4304538" y="2578608"/>
            <a:ext cx="10789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</a:t>
            </a:r>
            <a:endParaRPr lang="en-US" sz="750" dirty="0"/>
          </a:p>
        </p:txBody>
      </p:sp>
      <p:sp>
        <p:nvSpPr>
          <p:cNvPr id="26" name="Shape 20"/>
          <p:cNvSpPr/>
          <p:nvPr/>
        </p:nvSpPr>
        <p:spPr>
          <a:xfrm>
            <a:off x="5437205" y="2043684"/>
            <a:ext cx="50383" cy="164592"/>
          </a:xfrm>
          <a:prstGeom prst="rightArrow">
            <a:avLst/>
          </a:prstGeom>
          <a:solidFill>
            <a:srgbClr val="AAB4C4"/>
          </a:solidFill>
          <a:ln/>
        </p:spPr>
      </p:sp>
      <p:sp>
        <p:nvSpPr>
          <p:cNvPr id="27" name="Shape 21"/>
          <p:cNvSpPr/>
          <p:nvPr/>
        </p:nvSpPr>
        <p:spPr>
          <a:xfrm>
            <a:off x="5495544" y="1417320"/>
            <a:ext cx="1170432" cy="1417320"/>
          </a:xfrm>
          <a:prstGeom prst="roundRect">
            <a:avLst>
              <a:gd name="adj" fmla="val 5469"/>
            </a:avLst>
          </a:prstGeom>
          <a:solidFill>
            <a:srgbClr val="F2F4F7"/>
          </a:solidFill>
          <a:ln/>
        </p:spPr>
      </p:sp>
      <p:sp>
        <p:nvSpPr>
          <p:cNvPr id="28" name="Shape 22"/>
          <p:cNvSpPr/>
          <p:nvPr/>
        </p:nvSpPr>
        <p:spPr>
          <a:xfrm>
            <a:off x="5843016" y="1545336"/>
            <a:ext cx="475488" cy="475488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29" name="Image 4" descr="/home/claude/icons/structure_FFFFFF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0075" y="1602395"/>
            <a:ext cx="361371" cy="361371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5541264" y="2075688"/>
            <a:ext cx="10789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83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Structures Info</a:t>
            </a:r>
            <a:endParaRPr lang="en-US" sz="830" dirty="0"/>
          </a:p>
        </p:txBody>
      </p:sp>
      <p:sp>
        <p:nvSpPr>
          <p:cNvPr id="31" name="Text 24"/>
          <p:cNvSpPr/>
          <p:nvPr/>
        </p:nvSpPr>
        <p:spPr>
          <a:xfrm>
            <a:off x="5541264" y="2578608"/>
            <a:ext cx="10789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ORGANISE</a:t>
            </a:r>
            <a:endParaRPr lang="en-US" sz="750" dirty="0"/>
          </a:p>
        </p:txBody>
      </p:sp>
      <p:sp>
        <p:nvSpPr>
          <p:cNvPr id="32" name="Shape 25"/>
          <p:cNvSpPr/>
          <p:nvPr/>
        </p:nvSpPr>
        <p:spPr>
          <a:xfrm>
            <a:off x="6673931" y="2043684"/>
            <a:ext cx="50383" cy="164592"/>
          </a:xfrm>
          <a:prstGeom prst="rightArrow">
            <a:avLst/>
          </a:prstGeom>
          <a:solidFill>
            <a:srgbClr val="AAB4C4"/>
          </a:solidFill>
          <a:ln/>
        </p:spPr>
      </p:sp>
      <p:sp>
        <p:nvSpPr>
          <p:cNvPr id="33" name="Shape 26"/>
          <p:cNvSpPr/>
          <p:nvPr/>
        </p:nvSpPr>
        <p:spPr>
          <a:xfrm>
            <a:off x="6732270" y="1417320"/>
            <a:ext cx="1170432" cy="1417320"/>
          </a:xfrm>
          <a:prstGeom prst="roundRect">
            <a:avLst>
              <a:gd name="adj" fmla="val 5469"/>
            </a:avLst>
          </a:prstGeom>
          <a:solidFill>
            <a:srgbClr val="F2F4F7"/>
          </a:solidFill>
          <a:ln/>
        </p:spPr>
      </p:sp>
      <p:sp>
        <p:nvSpPr>
          <p:cNvPr id="34" name="Shape 27"/>
          <p:cNvSpPr/>
          <p:nvPr/>
        </p:nvSpPr>
        <p:spPr>
          <a:xfrm>
            <a:off x="7079742" y="1545336"/>
            <a:ext cx="475488" cy="475488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35" name="Image 5" descr="/home/claude/icons/n8n_FFFFFF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6801" y="1602395"/>
            <a:ext cx="361371" cy="361371"/>
          </a:xfrm>
          <a:prstGeom prst="rect">
            <a:avLst/>
          </a:prstGeom>
        </p:spPr>
      </p:pic>
      <p:sp>
        <p:nvSpPr>
          <p:cNvPr id="36" name="Text 28"/>
          <p:cNvSpPr/>
          <p:nvPr/>
        </p:nvSpPr>
        <p:spPr>
          <a:xfrm>
            <a:off x="6777990" y="2075688"/>
            <a:ext cx="10789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83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n8n Automates</a:t>
            </a:r>
            <a:endParaRPr lang="en-US" sz="830" dirty="0"/>
          </a:p>
        </p:txBody>
      </p:sp>
      <p:sp>
        <p:nvSpPr>
          <p:cNvPr id="37" name="Text 29"/>
          <p:cNvSpPr/>
          <p:nvPr/>
        </p:nvSpPr>
        <p:spPr>
          <a:xfrm>
            <a:off x="6777990" y="2578608"/>
            <a:ext cx="10789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</a:t>
            </a:r>
            <a:endParaRPr lang="en-US" sz="750" dirty="0"/>
          </a:p>
        </p:txBody>
      </p:sp>
      <p:sp>
        <p:nvSpPr>
          <p:cNvPr id="38" name="Shape 30"/>
          <p:cNvSpPr/>
          <p:nvPr/>
        </p:nvSpPr>
        <p:spPr>
          <a:xfrm>
            <a:off x="7910657" y="2043684"/>
            <a:ext cx="50383" cy="164592"/>
          </a:xfrm>
          <a:prstGeom prst="rightArrow">
            <a:avLst/>
          </a:prstGeom>
          <a:solidFill>
            <a:srgbClr val="AAB4C4"/>
          </a:solidFill>
          <a:ln/>
        </p:spPr>
      </p:sp>
      <p:sp>
        <p:nvSpPr>
          <p:cNvPr id="39" name="Shape 31"/>
          <p:cNvSpPr/>
          <p:nvPr/>
        </p:nvSpPr>
        <p:spPr>
          <a:xfrm>
            <a:off x="7968996" y="1417320"/>
            <a:ext cx="1170432" cy="1417320"/>
          </a:xfrm>
          <a:prstGeom prst="roundRect">
            <a:avLst>
              <a:gd name="adj" fmla="val 5469"/>
            </a:avLst>
          </a:prstGeom>
          <a:solidFill>
            <a:srgbClr val="F2F4F7"/>
          </a:solidFill>
          <a:ln/>
        </p:spPr>
      </p:sp>
      <p:sp>
        <p:nvSpPr>
          <p:cNvPr id="40" name="Shape 32"/>
          <p:cNvSpPr/>
          <p:nvPr/>
        </p:nvSpPr>
        <p:spPr>
          <a:xfrm>
            <a:off x="8316468" y="1545336"/>
            <a:ext cx="475488" cy="475488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41" name="Image 6" descr="/home/claude/icons/draft_FFFFFF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3527" y="1602395"/>
            <a:ext cx="361371" cy="361371"/>
          </a:xfrm>
          <a:prstGeom prst="rect">
            <a:avLst/>
          </a:prstGeom>
        </p:spPr>
      </p:pic>
      <p:sp>
        <p:nvSpPr>
          <p:cNvPr id="42" name="Text 33"/>
          <p:cNvSpPr/>
          <p:nvPr/>
        </p:nvSpPr>
        <p:spPr>
          <a:xfrm>
            <a:off x="8014716" y="2075688"/>
            <a:ext cx="10789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83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Response</a:t>
            </a:r>
            <a:endParaRPr lang="en-US" sz="830" dirty="0"/>
          </a:p>
        </p:txBody>
      </p:sp>
      <p:sp>
        <p:nvSpPr>
          <p:cNvPr id="43" name="Text 34"/>
          <p:cNvSpPr/>
          <p:nvPr/>
        </p:nvSpPr>
        <p:spPr>
          <a:xfrm>
            <a:off x="8014716" y="2578608"/>
            <a:ext cx="10789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750" dirty="0"/>
          </a:p>
        </p:txBody>
      </p:sp>
      <p:sp>
        <p:nvSpPr>
          <p:cNvPr id="44" name="Shape 35"/>
          <p:cNvSpPr/>
          <p:nvPr/>
        </p:nvSpPr>
        <p:spPr>
          <a:xfrm>
            <a:off x="9147383" y="2043684"/>
            <a:ext cx="50383" cy="164592"/>
          </a:xfrm>
          <a:prstGeom prst="rightArrow">
            <a:avLst/>
          </a:prstGeom>
          <a:solidFill>
            <a:srgbClr val="AAB4C4"/>
          </a:solidFill>
          <a:ln/>
        </p:spPr>
      </p:sp>
      <p:sp>
        <p:nvSpPr>
          <p:cNvPr id="45" name="Shape 36"/>
          <p:cNvSpPr/>
          <p:nvPr/>
        </p:nvSpPr>
        <p:spPr>
          <a:xfrm>
            <a:off x="9205722" y="1417320"/>
            <a:ext cx="1170432" cy="1417320"/>
          </a:xfrm>
          <a:prstGeom prst="roundRect">
            <a:avLst>
              <a:gd name="adj" fmla="val 5469"/>
            </a:avLst>
          </a:prstGeom>
          <a:solidFill>
            <a:srgbClr val="C0392B"/>
          </a:solidFill>
          <a:ln/>
        </p:spPr>
      </p:sp>
      <p:sp>
        <p:nvSpPr>
          <p:cNvPr id="46" name="Shape 37"/>
          <p:cNvSpPr/>
          <p:nvPr/>
        </p:nvSpPr>
        <p:spPr>
          <a:xfrm>
            <a:off x="9553194" y="1545336"/>
            <a:ext cx="475488" cy="475488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47" name="Image 7" descr="/home/claude/icons/human_C0392B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10253" y="1602395"/>
            <a:ext cx="361371" cy="361371"/>
          </a:xfrm>
          <a:prstGeom prst="rect">
            <a:avLst/>
          </a:prstGeom>
        </p:spPr>
      </p:pic>
      <p:sp>
        <p:nvSpPr>
          <p:cNvPr id="48" name="Text 38"/>
          <p:cNvSpPr/>
          <p:nvPr/>
        </p:nvSpPr>
        <p:spPr>
          <a:xfrm>
            <a:off x="9251442" y="2075688"/>
            <a:ext cx="10789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8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Officer Reviews</a:t>
            </a:r>
            <a:endParaRPr lang="en-US" sz="830" dirty="0"/>
          </a:p>
        </p:txBody>
      </p:sp>
      <p:sp>
        <p:nvSpPr>
          <p:cNvPr id="49" name="Text 39"/>
          <p:cNvSpPr/>
          <p:nvPr/>
        </p:nvSpPr>
        <p:spPr>
          <a:xfrm>
            <a:off x="9251442" y="2578608"/>
            <a:ext cx="10789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F5D5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</a:t>
            </a:r>
            <a:endParaRPr lang="en-US" sz="750" dirty="0"/>
          </a:p>
        </p:txBody>
      </p:sp>
      <p:sp>
        <p:nvSpPr>
          <p:cNvPr id="50" name="Shape 40"/>
          <p:cNvSpPr/>
          <p:nvPr/>
        </p:nvSpPr>
        <p:spPr>
          <a:xfrm>
            <a:off x="10384109" y="2043684"/>
            <a:ext cx="50383" cy="164592"/>
          </a:xfrm>
          <a:prstGeom prst="rightArrow">
            <a:avLst/>
          </a:prstGeom>
          <a:solidFill>
            <a:srgbClr val="AAB4C4"/>
          </a:solidFill>
          <a:ln/>
        </p:spPr>
      </p:sp>
      <p:sp>
        <p:nvSpPr>
          <p:cNvPr id="51" name="Shape 41"/>
          <p:cNvSpPr/>
          <p:nvPr/>
        </p:nvSpPr>
        <p:spPr>
          <a:xfrm>
            <a:off x="10442448" y="1417320"/>
            <a:ext cx="1170432" cy="1417320"/>
          </a:xfrm>
          <a:prstGeom prst="roundRect">
            <a:avLst>
              <a:gd name="adj" fmla="val 5469"/>
            </a:avLst>
          </a:prstGeom>
          <a:solidFill>
            <a:srgbClr val="F2F4F7"/>
          </a:solidFill>
          <a:ln/>
        </p:spPr>
      </p:sp>
      <p:sp>
        <p:nvSpPr>
          <p:cNvPr id="52" name="Shape 42"/>
          <p:cNvSpPr/>
          <p:nvPr/>
        </p:nvSpPr>
        <p:spPr>
          <a:xfrm>
            <a:off x="10789920" y="1545336"/>
            <a:ext cx="475488" cy="475488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53" name="Image 8" descr="/home/claude/icons/action_FFFFFF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46979" y="1602395"/>
            <a:ext cx="361371" cy="361371"/>
          </a:xfrm>
          <a:prstGeom prst="rect">
            <a:avLst/>
          </a:prstGeom>
        </p:spPr>
      </p:pic>
      <p:sp>
        <p:nvSpPr>
          <p:cNvPr id="54" name="Text 43"/>
          <p:cNvSpPr/>
          <p:nvPr/>
        </p:nvSpPr>
        <p:spPr>
          <a:xfrm>
            <a:off x="10488168" y="2075688"/>
            <a:ext cx="10789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83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Action</a:t>
            </a:r>
            <a:endParaRPr lang="en-US" sz="830" dirty="0"/>
          </a:p>
        </p:txBody>
      </p:sp>
      <p:sp>
        <p:nvSpPr>
          <p:cNvPr id="55" name="Text 44"/>
          <p:cNvSpPr/>
          <p:nvPr/>
        </p:nvSpPr>
        <p:spPr>
          <a:xfrm>
            <a:off x="10488168" y="2578608"/>
            <a:ext cx="10789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</a:t>
            </a:r>
            <a:endParaRPr lang="en-US" sz="750" dirty="0"/>
          </a:p>
        </p:txBody>
      </p:sp>
      <p:sp>
        <p:nvSpPr>
          <p:cNvPr id="56" name="Text 45"/>
          <p:cNvSpPr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stage plays a distinct role: LLM = Think · RAG = Find · Whisper = Listen · Canva = Design · n8n = Connect &amp; Automate · Human Officer = Decide</a:t>
            </a:r>
            <a:endParaRPr lang="en-US" sz="1100" dirty="0"/>
          </a:p>
        </p:txBody>
      </p:sp>
      <p:sp>
        <p:nvSpPr>
          <p:cNvPr id="57" name="Shape 46"/>
          <p:cNvSpPr/>
          <p:nvPr/>
        </p:nvSpPr>
        <p:spPr>
          <a:xfrm>
            <a:off x="548640" y="3931920"/>
            <a:ext cx="11064240" cy="1600200"/>
          </a:xfrm>
          <a:prstGeom prst="roundRect">
            <a:avLst>
              <a:gd name="adj" fmla="val 4571"/>
            </a:avLst>
          </a:prstGeom>
          <a:solidFill>
            <a:srgbClr val="1B3A6B"/>
          </a:solidFill>
          <a:ln/>
        </p:spPr>
      </p:sp>
      <p:sp>
        <p:nvSpPr>
          <p:cNvPr id="58" name="Text 47"/>
          <p:cNvSpPr/>
          <p:nvPr/>
        </p:nvSpPr>
        <p:spPr>
          <a:xfrm>
            <a:off x="822960" y="406908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B4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— You receive 50 similar emails every day. What would you do?</a:t>
            </a:r>
            <a:endParaRPr lang="en-US" sz="1300" dirty="0"/>
          </a:p>
        </p:txBody>
      </p:sp>
      <p:sp>
        <p:nvSpPr>
          <p:cNvPr id="59" name="Text 48"/>
          <p:cNvSpPr/>
          <p:nvPr/>
        </p:nvSpPr>
        <p:spPr>
          <a:xfrm>
            <a:off x="822960" y="448056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 Read and process each one manually</a:t>
            </a:r>
            <a:endParaRPr lang="en-US" sz="1150" dirty="0"/>
          </a:p>
        </p:txBody>
      </p:sp>
      <p:sp>
        <p:nvSpPr>
          <p:cNvPr id="60" name="Text 49"/>
          <p:cNvSpPr/>
          <p:nvPr/>
        </p:nvSpPr>
        <p:spPr>
          <a:xfrm>
            <a:off x="822960" y="4809744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B.  Ask ChatGPT to summarise them one by one</a:t>
            </a:r>
            <a:endParaRPr lang="en-US" sz="1150" dirty="0"/>
          </a:p>
        </p:txBody>
      </p:sp>
      <p:sp>
        <p:nvSpPr>
          <p:cNvPr id="61" name="Text 50"/>
          <p:cNvSpPr/>
          <p:nvPr/>
        </p:nvSpPr>
        <p:spPr>
          <a:xfrm>
            <a:off x="822960" y="5138928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8FE0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C.  Build an AI + n8n workflow that processes them automatically, with human review</a:t>
            </a:r>
            <a:endParaRPr lang="en-US" sz="1150" dirty="0"/>
          </a:p>
        </p:txBody>
      </p:sp>
      <p:sp>
        <p:nvSpPr>
          <p:cNvPr id="62" name="Shape 51"/>
          <p:cNvSpPr/>
          <p:nvPr/>
        </p:nvSpPr>
        <p:spPr>
          <a:xfrm>
            <a:off x="548640" y="5760720"/>
            <a:ext cx="11064240" cy="502920"/>
          </a:xfrm>
          <a:prstGeom prst="roundRect">
            <a:avLst>
              <a:gd name="adj" fmla="val 10909"/>
            </a:avLst>
          </a:prstGeom>
          <a:solidFill>
            <a:srgbClr val="E4E9F2"/>
          </a:solidFill>
          <a:ln/>
        </p:spPr>
      </p:sp>
      <p:sp>
        <p:nvSpPr>
          <p:cNvPr id="63" name="Text 52"/>
          <p:cNvSpPr/>
          <p:nvPr/>
        </p:nvSpPr>
        <p:spPr>
          <a:xfrm>
            <a:off x="777240" y="5760720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takeaway:  </a:t>
            </a:r>
            <a:pPr indent="0" marL="0">
              <a:buNone/>
            </a:pPr>
            <a:r>
              <a:rPr lang="en-US" sz="11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tools become far more powerful when combined into a workflow, with a human officer at the review step.</a:t>
            </a:r>
            <a:endParaRPr lang="en-US" sz="1100" dirty="0"/>
          </a:p>
        </p:txBody>
      </p:sp>
      <p:sp>
        <p:nvSpPr>
          <p:cNvPr id="64" name="Text 53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with AI — Officer Orientation</a:t>
            </a:r>
            <a:endParaRPr lang="en-US" sz="900" dirty="0"/>
          </a:p>
        </p:txBody>
      </p:sp>
      <p:sp>
        <p:nvSpPr>
          <p:cNvPr id="65" name="Text 54"/>
          <p:cNvSpPr/>
          <p:nvPr/>
        </p:nvSpPr>
        <p:spPr>
          <a:xfrm>
            <a:off x="10820095" y="6492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12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B3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Cloud AI vs Local LLMs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234440"/>
            <a:ext cx="5349240" cy="2606040"/>
          </a:xfrm>
          <a:prstGeom prst="roundRect">
            <a:avLst>
              <a:gd name="adj" fmla="val 3509"/>
            </a:avLst>
          </a:prstGeom>
          <a:solidFill>
            <a:srgbClr val="F2F4F7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1463040"/>
            <a:ext cx="502920" cy="502920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5" name="Image 0" descr="/home/claude/icons/cloud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3310" y="1523390"/>
            <a:ext cx="382219" cy="38221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63040" y="1463040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3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Cloud AI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20574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Runs on remote servers</a:t>
            </a:r>
            <a:endParaRPr lang="en-US" sz="1080" dirty="0"/>
          </a:p>
        </p:txBody>
      </p:sp>
      <p:sp>
        <p:nvSpPr>
          <p:cNvPr id="8" name="Text 5"/>
          <p:cNvSpPr/>
          <p:nvPr/>
        </p:nvSpPr>
        <p:spPr>
          <a:xfrm>
            <a:off x="822960" y="2340864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Access to powerful, large models</a:t>
            </a:r>
            <a:endParaRPr lang="en-US" sz="1080" dirty="0"/>
          </a:p>
        </p:txBody>
      </p:sp>
      <p:sp>
        <p:nvSpPr>
          <p:cNvPr id="9" name="Text 6"/>
          <p:cNvSpPr/>
          <p:nvPr/>
        </p:nvSpPr>
        <p:spPr>
          <a:xfrm>
            <a:off x="822960" y="2624328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Needs internet / API connection</a:t>
            </a:r>
            <a:endParaRPr lang="en-US" sz="1080" dirty="0"/>
          </a:p>
        </p:txBody>
      </p:sp>
      <p:sp>
        <p:nvSpPr>
          <p:cNvPr id="10" name="Text 7"/>
          <p:cNvSpPr/>
          <p:nvPr/>
        </p:nvSpPr>
        <p:spPr>
          <a:xfrm>
            <a:off x="822960" y="2907792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Provider-managed updates</a:t>
            </a:r>
            <a:endParaRPr lang="en-US" sz="1080" dirty="0"/>
          </a:p>
        </p:txBody>
      </p:sp>
      <p:sp>
        <p:nvSpPr>
          <p:cNvPr id="11" name="Text 8"/>
          <p:cNvSpPr/>
          <p:nvPr/>
        </p:nvSpPr>
        <p:spPr>
          <a:xfrm>
            <a:off x="822960" y="3191256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Possible usage or API costs</a:t>
            </a:r>
            <a:endParaRPr lang="en-US" sz="1080" dirty="0"/>
          </a:p>
        </p:txBody>
      </p:sp>
      <p:sp>
        <p:nvSpPr>
          <p:cNvPr id="12" name="Text 9"/>
          <p:cNvSpPr/>
          <p:nvPr/>
        </p:nvSpPr>
        <p:spPr>
          <a:xfrm>
            <a:off x="822960" y="347472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Requires careful data/privacy assessment</a:t>
            </a:r>
            <a:endParaRPr lang="en-US" sz="1080" dirty="0"/>
          </a:p>
        </p:txBody>
      </p:sp>
      <p:sp>
        <p:nvSpPr>
          <p:cNvPr id="13" name="Shape 10"/>
          <p:cNvSpPr/>
          <p:nvPr/>
        </p:nvSpPr>
        <p:spPr>
          <a:xfrm>
            <a:off x="6263640" y="1234440"/>
            <a:ext cx="5349240" cy="2606040"/>
          </a:xfrm>
          <a:prstGeom prst="roundRect">
            <a:avLst>
              <a:gd name="adj" fmla="val 3509"/>
            </a:avLst>
          </a:prstGeom>
          <a:solidFill>
            <a:srgbClr val="F2F4F7"/>
          </a:solidFill>
          <a:ln/>
        </p:spPr>
      </p:sp>
      <p:sp>
        <p:nvSpPr>
          <p:cNvPr id="14" name="Shape 11"/>
          <p:cNvSpPr/>
          <p:nvPr/>
        </p:nvSpPr>
        <p:spPr>
          <a:xfrm>
            <a:off x="6537960" y="1463040"/>
            <a:ext cx="502920" cy="502920"/>
          </a:xfrm>
          <a:prstGeom prst="ellipse">
            <a:avLst/>
          </a:prstGeom>
          <a:solidFill>
            <a:srgbClr val="C0392B"/>
          </a:solidFill>
          <a:ln/>
        </p:spPr>
      </p:sp>
      <p:pic>
        <p:nvPicPr>
          <p:cNvPr id="15" name="Image 1" descr="/home/claude/icons/local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310" y="1523390"/>
            <a:ext cx="382219" cy="382219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7178040" y="1463040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Local LLM</a:t>
            </a:r>
            <a:endParaRPr lang="en-US" sz="1600" dirty="0"/>
          </a:p>
        </p:txBody>
      </p:sp>
      <p:sp>
        <p:nvSpPr>
          <p:cNvPr id="17" name="Text 13"/>
          <p:cNvSpPr/>
          <p:nvPr/>
        </p:nvSpPr>
        <p:spPr>
          <a:xfrm>
            <a:off x="6537960" y="20574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Runs on your device / server</a:t>
            </a:r>
            <a:endParaRPr lang="en-US" sz="1080" dirty="0"/>
          </a:p>
        </p:txBody>
      </p:sp>
      <p:sp>
        <p:nvSpPr>
          <p:cNvPr id="18" name="Text 14"/>
          <p:cNvSpPr/>
          <p:nvPr/>
        </p:nvSpPr>
        <p:spPr>
          <a:xfrm>
            <a:off x="6537960" y="2340864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Greater local control</a:t>
            </a:r>
            <a:endParaRPr lang="en-US" sz="1080" dirty="0"/>
          </a:p>
        </p:txBody>
      </p:sp>
      <p:sp>
        <p:nvSpPr>
          <p:cNvPr id="19" name="Text 15"/>
          <p:cNvSpPr/>
          <p:nvPr/>
        </p:nvSpPr>
        <p:spPr>
          <a:xfrm>
            <a:off x="6537960" y="2624328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Can operate offline</a:t>
            </a:r>
            <a:endParaRPr lang="en-US" sz="1080" dirty="0"/>
          </a:p>
        </p:txBody>
      </p:sp>
      <p:sp>
        <p:nvSpPr>
          <p:cNvPr id="20" name="Text 16"/>
          <p:cNvSpPr/>
          <p:nvPr/>
        </p:nvSpPr>
        <p:spPr>
          <a:xfrm>
            <a:off x="6537960" y="2907792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Suitable for controlled document use</a:t>
            </a:r>
            <a:endParaRPr lang="en-US" sz="1080" dirty="0"/>
          </a:p>
        </p:txBody>
      </p:sp>
      <p:sp>
        <p:nvSpPr>
          <p:cNvPr id="21" name="Text 17"/>
          <p:cNvSpPr/>
          <p:nvPr/>
        </p:nvSpPr>
        <p:spPr>
          <a:xfrm>
            <a:off x="6537960" y="3191256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No per-query cloud cost</a:t>
            </a:r>
            <a:endParaRPr lang="en-US" sz="1080" dirty="0"/>
          </a:p>
        </p:txBody>
      </p:sp>
      <p:sp>
        <p:nvSpPr>
          <p:cNvPr id="22" name="Text 18"/>
          <p:cNvSpPr/>
          <p:nvPr/>
        </p:nvSpPr>
        <p:spPr>
          <a:xfrm>
            <a:off x="6537960" y="347472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Requires local setup and maintenance</a:t>
            </a:r>
            <a:endParaRPr lang="en-US" sz="1080" dirty="0"/>
          </a:p>
        </p:txBody>
      </p:sp>
      <p:sp>
        <p:nvSpPr>
          <p:cNvPr id="23" name="Shape 19"/>
          <p:cNvSpPr/>
          <p:nvPr/>
        </p:nvSpPr>
        <p:spPr>
          <a:xfrm>
            <a:off x="548640" y="4023360"/>
            <a:ext cx="11064240" cy="1051560"/>
          </a:xfrm>
          <a:prstGeom prst="roundRect">
            <a:avLst>
              <a:gd name="adj" fmla="val 6957"/>
            </a:avLst>
          </a:prstGeom>
          <a:solidFill>
            <a:srgbClr val="1B3A6B"/>
          </a:solidFill>
          <a:ln/>
        </p:spPr>
      </p:sp>
      <p:sp>
        <p:nvSpPr>
          <p:cNvPr id="24" name="Text 20"/>
          <p:cNvSpPr/>
          <p:nvPr/>
        </p:nvSpPr>
        <p:spPr>
          <a:xfrm>
            <a:off x="822960" y="4096512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B4A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DOES THE DATA GO?</a:t>
            </a:r>
            <a:endParaRPr lang="en-US" sz="1500" dirty="0"/>
          </a:p>
        </p:txBody>
      </p:sp>
      <p:sp>
        <p:nvSpPr>
          <p:cNvPr id="25" name="Text 21"/>
          <p:cNvSpPr/>
          <p:nvPr/>
        </p:nvSpPr>
        <p:spPr>
          <a:xfrm>
            <a:off x="822960" y="4434840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CLOUD:  Officer  →  Internet  →  External AI Infrastructure  →  Response</a:t>
            </a:r>
            <a:endParaRPr lang="en-US" sz="1150" dirty="0"/>
          </a:p>
        </p:txBody>
      </p:sp>
      <p:sp>
        <p:nvSpPr>
          <p:cNvPr id="26" name="Text 22"/>
          <p:cNvSpPr/>
          <p:nvPr/>
        </p:nvSpPr>
        <p:spPr>
          <a:xfrm>
            <a:off x="822960" y="4736592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LOCAL:  Officer  →  Local Computer / Approved Infrastructure  →  Local Model  →  Response</a:t>
            </a:r>
            <a:endParaRPr lang="en-US" sz="1150" dirty="0"/>
          </a:p>
        </p:txBody>
      </p:sp>
      <p:sp>
        <p:nvSpPr>
          <p:cNvPr id="27" name="Shape 23"/>
          <p:cNvSpPr/>
          <p:nvPr/>
        </p:nvSpPr>
        <p:spPr>
          <a:xfrm>
            <a:off x="548640" y="5349240"/>
            <a:ext cx="11064240" cy="914400"/>
          </a:xfrm>
          <a:prstGeom prst="roundRect">
            <a:avLst>
              <a:gd name="adj" fmla="val 8000"/>
            </a:avLst>
          </a:prstGeom>
          <a:solidFill>
            <a:srgbClr val="E4E9F2"/>
          </a:solidFill>
          <a:ln/>
        </p:spPr>
      </p:sp>
      <p:sp>
        <p:nvSpPr>
          <p:cNvPr id="28" name="Text 24"/>
          <p:cNvSpPr/>
          <p:nvPr/>
        </p:nvSpPr>
        <p:spPr>
          <a:xfrm>
            <a:off x="822960" y="534924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deployment can reduce external data exposure, but security still depends on the complete system — access controls, device security, model configuration and organisational policy.</a:t>
            </a:r>
            <a:endParaRPr lang="en-US" sz="1150" dirty="0"/>
          </a:p>
        </p:txBody>
      </p:sp>
      <p:sp>
        <p:nvSpPr>
          <p:cNvPr id="29" name="Text 25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with AI — Officer Orientation</a:t>
            </a:r>
            <a:endParaRPr lang="en-US" sz="900" dirty="0"/>
          </a:p>
        </p:txBody>
      </p:sp>
      <p:sp>
        <p:nvSpPr>
          <p:cNvPr id="30" name="Text 26"/>
          <p:cNvSpPr/>
          <p:nvPr/>
        </p:nvSpPr>
        <p:spPr>
          <a:xfrm>
            <a:off x="10820095" y="6492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12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B3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Local LLMs Matter for Government Officers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 work often involves information that should not simply be pasted into a public AI chatbot.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1082911" y="1508760"/>
            <a:ext cx="512064" cy="512064"/>
          </a:xfrm>
          <a:prstGeom prst="ellipse">
            <a:avLst/>
          </a:prstGeom>
          <a:solidFill>
            <a:srgbClr val="C0392B"/>
          </a:solidFill>
          <a:ln/>
        </p:spPr>
      </p:sp>
      <p:pic>
        <p:nvPicPr>
          <p:cNvPr id="5" name="Image 0" descr="/home/claude/icons/file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4359" y="1570208"/>
            <a:ext cx="389169" cy="38916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76072" y="2084832"/>
            <a:ext cx="152574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Files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2663517" y="1508760"/>
            <a:ext cx="512064" cy="512064"/>
          </a:xfrm>
          <a:prstGeom prst="ellipse">
            <a:avLst/>
          </a:prstGeom>
          <a:solidFill>
            <a:srgbClr val="C0392B"/>
          </a:solidFill>
          <a:ln/>
        </p:spPr>
      </p:sp>
      <p:pic>
        <p:nvPicPr>
          <p:cNvPr id="8" name="Image 1" descr="/home/claude/icons/personal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964" y="1570208"/>
            <a:ext cx="389169" cy="38916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156678" y="2084832"/>
            <a:ext cx="152574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Data</a:t>
            </a:r>
            <a:endParaRPr lang="en-US" sz="900" dirty="0"/>
          </a:p>
        </p:txBody>
      </p:sp>
      <p:sp>
        <p:nvSpPr>
          <p:cNvPr id="10" name="Shape 6"/>
          <p:cNvSpPr/>
          <p:nvPr/>
        </p:nvSpPr>
        <p:spPr>
          <a:xfrm>
            <a:off x="4244122" y="1508760"/>
            <a:ext cx="512064" cy="512064"/>
          </a:xfrm>
          <a:prstGeom prst="ellipse">
            <a:avLst/>
          </a:prstGeom>
          <a:solidFill>
            <a:srgbClr val="C0392B"/>
          </a:solidFill>
          <a:ln/>
        </p:spPr>
      </p:sp>
      <p:pic>
        <p:nvPicPr>
          <p:cNvPr id="11" name="Image 2" descr="/home/claude/icons/finance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570" y="1570208"/>
            <a:ext cx="389169" cy="38916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737283" y="2084832"/>
            <a:ext cx="152574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Info</a:t>
            </a:r>
            <a:endParaRPr lang="en-US" sz="900" dirty="0"/>
          </a:p>
        </p:txBody>
      </p:sp>
      <p:sp>
        <p:nvSpPr>
          <p:cNvPr id="13" name="Shape 8"/>
          <p:cNvSpPr/>
          <p:nvPr/>
        </p:nvSpPr>
        <p:spPr>
          <a:xfrm>
            <a:off x="5824728" y="1508760"/>
            <a:ext cx="512064" cy="512064"/>
          </a:xfrm>
          <a:prstGeom prst="ellipse">
            <a:avLst/>
          </a:prstGeom>
          <a:solidFill>
            <a:srgbClr val="C0392B"/>
          </a:solidFill>
          <a:ln/>
        </p:spPr>
      </p:sp>
      <p:pic>
        <p:nvPicPr>
          <p:cNvPr id="14" name="Image 3" descr="/home/claude/icons/comms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6176" y="1570208"/>
            <a:ext cx="389169" cy="389169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317889" y="2084832"/>
            <a:ext cx="152574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Official Comms</a:t>
            </a:r>
            <a:endParaRPr lang="en-US" sz="900" dirty="0"/>
          </a:p>
        </p:txBody>
      </p:sp>
      <p:sp>
        <p:nvSpPr>
          <p:cNvPr id="16" name="Shape 10"/>
          <p:cNvSpPr/>
          <p:nvPr/>
        </p:nvSpPr>
        <p:spPr>
          <a:xfrm>
            <a:off x="7405334" y="1508760"/>
            <a:ext cx="512064" cy="512064"/>
          </a:xfrm>
          <a:prstGeom prst="ellipse">
            <a:avLst/>
          </a:prstGeom>
          <a:solidFill>
            <a:srgbClr val="C0392B"/>
          </a:solidFill>
          <a:ln/>
        </p:spPr>
      </p:sp>
      <p:pic>
        <p:nvPicPr>
          <p:cNvPr id="17" name="Image 4" descr="/home/claude/icons/reports_FFFFFF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6781" y="1570208"/>
            <a:ext cx="389169" cy="389169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898495" y="2084832"/>
            <a:ext cx="152574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Reports</a:t>
            </a:r>
            <a:endParaRPr lang="en-US" sz="900" dirty="0"/>
          </a:p>
        </p:txBody>
      </p:sp>
      <p:sp>
        <p:nvSpPr>
          <p:cNvPr id="19" name="Shape 12"/>
          <p:cNvSpPr/>
          <p:nvPr/>
        </p:nvSpPr>
        <p:spPr>
          <a:xfrm>
            <a:off x="8985939" y="1508760"/>
            <a:ext cx="512064" cy="512064"/>
          </a:xfrm>
          <a:prstGeom prst="ellipse">
            <a:avLst/>
          </a:prstGeom>
          <a:solidFill>
            <a:srgbClr val="C0392B"/>
          </a:solidFill>
          <a:ln/>
        </p:spPr>
      </p:sp>
      <p:pic>
        <p:nvPicPr>
          <p:cNvPr id="20" name="Image 5" descr="/home/claude/icons/policy_FFFFFF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7387" y="1570208"/>
            <a:ext cx="389169" cy="389169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8479101" y="2084832"/>
            <a:ext cx="152574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Docs</a:t>
            </a:r>
            <a:endParaRPr lang="en-US" sz="900" dirty="0"/>
          </a:p>
        </p:txBody>
      </p:sp>
      <p:sp>
        <p:nvSpPr>
          <p:cNvPr id="22" name="Shape 14"/>
          <p:cNvSpPr/>
          <p:nvPr/>
        </p:nvSpPr>
        <p:spPr>
          <a:xfrm>
            <a:off x="10566545" y="1508760"/>
            <a:ext cx="512064" cy="512064"/>
          </a:xfrm>
          <a:prstGeom prst="ellipse">
            <a:avLst/>
          </a:prstGeom>
          <a:solidFill>
            <a:srgbClr val="C0392B"/>
          </a:solidFill>
          <a:ln/>
        </p:spPr>
      </p:sp>
      <p:pic>
        <p:nvPicPr>
          <p:cNvPr id="23" name="Image 6" descr="/home/claude/icons/employee_FFFFFF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27993" y="1570208"/>
            <a:ext cx="389169" cy="389169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10059706" y="2084832"/>
            <a:ext cx="152574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Info</a:t>
            </a:r>
            <a:endParaRPr lang="en-US" sz="900" dirty="0"/>
          </a:p>
        </p:txBody>
      </p:sp>
      <p:sp>
        <p:nvSpPr>
          <p:cNvPr id="25" name="Shape 16"/>
          <p:cNvSpPr/>
          <p:nvPr/>
        </p:nvSpPr>
        <p:spPr>
          <a:xfrm>
            <a:off x="548640" y="2743200"/>
            <a:ext cx="5349240" cy="1417320"/>
          </a:xfrm>
          <a:prstGeom prst="roundRect">
            <a:avLst>
              <a:gd name="adj" fmla="val 5161"/>
            </a:avLst>
          </a:prstGeom>
          <a:solidFill>
            <a:srgbClr val="F2F4F7"/>
          </a:solidFill>
          <a:ln/>
        </p:spPr>
      </p:sp>
      <p:sp>
        <p:nvSpPr>
          <p:cNvPr id="26" name="Text 17"/>
          <p:cNvSpPr/>
          <p:nvPr/>
        </p:nvSpPr>
        <p:spPr>
          <a:xfrm>
            <a:off x="731520" y="283464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Local LLMs can be attractive</a:t>
            </a:r>
            <a:endParaRPr lang="en-US" sz="1200" dirty="0"/>
          </a:p>
        </p:txBody>
      </p:sp>
      <p:sp>
        <p:nvSpPr>
          <p:cNvPr id="27" name="Text 18"/>
          <p:cNvSpPr/>
          <p:nvPr/>
        </p:nvSpPr>
        <p:spPr>
          <a:xfrm>
            <a:off x="731520" y="3127248"/>
            <a:ext cx="5029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Greater control over data location  •  Potential offline operation  •  Reduced dependence on external services  •  Ability to work with internal documents  •  Integration with internal systems</a:t>
            </a:r>
            <a:endParaRPr lang="en-US" sz="1000" dirty="0"/>
          </a:p>
        </p:txBody>
      </p:sp>
      <p:sp>
        <p:nvSpPr>
          <p:cNvPr id="28" name="Shape 19"/>
          <p:cNvSpPr/>
          <p:nvPr/>
        </p:nvSpPr>
        <p:spPr>
          <a:xfrm>
            <a:off x="6080760" y="2743200"/>
            <a:ext cx="5532120" cy="1417320"/>
          </a:xfrm>
          <a:prstGeom prst="roundRect">
            <a:avLst>
              <a:gd name="adj" fmla="val 5161"/>
            </a:avLst>
          </a:prstGeom>
          <a:solidFill>
            <a:srgbClr val="1B3A6B"/>
          </a:solidFill>
          <a:ln/>
        </p:spPr>
      </p:sp>
      <p:sp>
        <p:nvSpPr>
          <p:cNvPr id="29" name="Text 20"/>
          <p:cNvSpPr/>
          <p:nvPr/>
        </p:nvSpPr>
        <p:spPr>
          <a:xfrm>
            <a:off x="6263640" y="283464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B4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— security is not automatic</a:t>
            </a:r>
            <a:endParaRPr lang="en-US" sz="1200" dirty="0"/>
          </a:p>
        </p:txBody>
      </p:sp>
      <p:sp>
        <p:nvSpPr>
          <p:cNvPr id="30" name="Text 21"/>
          <p:cNvSpPr/>
          <p:nvPr/>
        </p:nvSpPr>
        <p:spPr>
          <a:xfrm>
            <a:off x="6263640" y="3127248"/>
            <a:ext cx="5212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LLM  +  Access Control  +  Encryption  +  Secure Network  +  Data Governance  +  Audit Logs  +  Human Oversight  =  Responsible Deployment</a:t>
            </a:r>
            <a:endParaRPr lang="en-US" sz="1000" dirty="0"/>
          </a:p>
        </p:txBody>
      </p:sp>
      <p:sp>
        <p:nvSpPr>
          <p:cNvPr id="31" name="Shape 22"/>
          <p:cNvSpPr/>
          <p:nvPr/>
        </p:nvSpPr>
        <p:spPr>
          <a:xfrm>
            <a:off x="548640" y="4343400"/>
            <a:ext cx="11064240" cy="1051560"/>
          </a:xfrm>
          <a:prstGeom prst="roundRect">
            <a:avLst>
              <a:gd name="adj" fmla="val 6957"/>
            </a:avLst>
          </a:prstGeom>
          <a:solidFill>
            <a:srgbClr val="F5E3E1"/>
          </a:solidFill>
          <a:ln/>
        </p:spPr>
      </p:sp>
      <p:sp>
        <p:nvSpPr>
          <p:cNvPr id="32" name="Text 23"/>
          <p:cNvSpPr/>
          <p:nvPr/>
        </p:nvSpPr>
        <p:spPr>
          <a:xfrm>
            <a:off x="822960" y="4343400"/>
            <a:ext cx="10515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— You have a confidential departmental file containing personal and financial information. Would you paste it into a public AI chatbot?</a:t>
            </a:r>
            <a:endParaRPr lang="en-US" sz="1300" dirty="0"/>
          </a:p>
        </p:txBody>
      </p:sp>
      <p:sp>
        <p:nvSpPr>
          <p:cNvPr id="33" name="Shape 24"/>
          <p:cNvSpPr/>
          <p:nvPr/>
        </p:nvSpPr>
        <p:spPr>
          <a:xfrm>
            <a:off x="548640" y="5532120"/>
            <a:ext cx="11064240" cy="777240"/>
          </a:xfrm>
          <a:prstGeom prst="roundRect">
            <a:avLst>
              <a:gd name="adj" fmla="val 7059"/>
            </a:avLst>
          </a:prstGeom>
          <a:solidFill>
            <a:srgbClr val="E4E9F2"/>
          </a:solidFill>
          <a:ln/>
        </p:spPr>
      </p:sp>
      <p:sp>
        <p:nvSpPr>
          <p:cNvPr id="34" name="Text 25"/>
          <p:cNvSpPr/>
          <p:nvPr/>
        </p:nvSpPr>
        <p:spPr>
          <a:xfrm>
            <a:off x="777240" y="5532120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using any AI system, ask: What data am I putting into it, where does that data go, and am I authorised to use this service for this purpose?</a:t>
            </a:r>
            <a:endParaRPr lang="en-US" sz="1150" dirty="0"/>
          </a:p>
        </p:txBody>
      </p:sp>
      <p:sp>
        <p:nvSpPr>
          <p:cNvPr id="35" name="Text 26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with AI — Officer Orientation</a:t>
            </a:r>
            <a:endParaRPr lang="en-US" sz="900" dirty="0"/>
          </a:p>
        </p:txBody>
      </p:sp>
      <p:sp>
        <p:nvSpPr>
          <p:cNvPr id="36" name="Text 27"/>
          <p:cNvSpPr/>
          <p:nvPr/>
        </p:nvSpPr>
        <p:spPr>
          <a:xfrm>
            <a:off x="10820095" y="6492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12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B3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AI Assistant to AI Agent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234440"/>
            <a:ext cx="5349240" cy="1920240"/>
          </a:xfrm>
          <a:prstGeom prst="roundRect">
            <a:avLst>
              <a:gd name="adj" fmla="val 4762"/>
            </a:avLst>
          </a:prstGeom>
          <a:solidFill>
            <a:srgbClr val="F2F4F7"/>
          </a:solidFill>
          <a:ln/>
        </p:spPr>
      </p:sp>
      <p:sp>
        <p:nvSpPr>
          <p:cNvPr id="4" name="Text 2"/>
          <p:cNvSpPr/>
          <p:nvPr/>
        </p:nvSpPr>
        <p:spPr>
          <a:xfrm>
            <a:off x="777240" y="137160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3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ASSISTANT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1005840" y="1828800"/>
            <a:ext cx="640080" cy="640080"/>
          </a:xfrm>
          <a:prstGeom prst="ellipse">
            <a:avLst/>
          </a:prstGeom>
          <a:solidFill>
            <a:srgbClr val="1B3A6B"/>
          </a:solidFill>
          <a:ln/>
        </p:spPr>
      </p:sp>
      <p:pic>
        <p:nvPicPr>
          <p:cNvPr id="6" name="Image 0" descr="/home/claude/icons/assistant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2650" y="1905610"/>
            <a:ext cx="486461" cy="48646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1874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1828800" y="2331720"/>
            <a:ext cx="1371600" cy="164592"/>
          </a:xfrm>
          <a:prstGeom prst="rightArrow">
            <a:avLst/>
          </a:prstGeom>
          <a:solidFill>
            <a:srgbClr val="5A6B85"/>
          </a:solidFill>
          <a:ln/>
        </p:spPr>
      </p:sp>
      <p:sp>
        <p:nvSpPr>
          <p:cNvPr id="9" name="Text 6"/>
          <p:cNvSpPr/>
          <p:nvPr/>
        </p:nvSpPr>
        <p:spPr>
          <a:xfrm>
            <a:off x="3383280" y="219456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777240" y="278892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Gives you information, on request.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263640" y="1234440"/>
            <a:ext cx="5349240" cy="1920240"/>
          </a:xfrm>
          <a:prstGeom prst="roundRect">
            <a:avLst>
              <a:gd name="adj" fmla="val 4762"/>
            </a:avLst>
          </a:prstGeom>
          <a:solidFill>
            <a:srgbClr val="1B3A6B"/>
          </a:solidFill>
          <a:ln/>
        </p:spPr>
      </p:sp>
      <p:sp>
        <p:nvSpPr>
          <p:cNvPr id="12" name="Text 9"/>
          <p:cNvSpPr/>
          <p:nvPr/>
        </p:nvSpPr>
        <p:spPr>
          <a:xfrm>
            <a:off x="6492240" y="137160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B4A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AGENT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46520" y="1965960"/>
            <a:ext cx="81642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</a:t>
            </a:r>
            <a:endParaRPr lang="en-US" sz="830" dirty="0"/>
          </a:p>
        </p:txBody>
      </p:sp>
      <p:sp>
        <p:nvSpPr>
          <p:cNvPr id="14" name="Text 11"/>
          <p:cNvSpPr/>
          <p:nvPr/>
        </p:nvSpPr>
        <p:spPr>
          <a:xfrm>
            <a:off x="7080069" y="1965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7171509" y="1965960"/>
            <a:ext cx="81642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Reason</a:t>
            </a:r>
            <a:endParaRPr lang="en-US" sz="830" dirty="0"/>
          </a:p>
        </p:txBody>
      </p:sp>
      <p:sp>
        <p:nvSpPr>
          <p:cNvPr id="16" name="Text 13"/>
          <p:cNvSpPr/>
          <p:nvPr/>
        </p:nvSpPr>
        <p:spPr>
          <a:xfrm>
            <a:off x="7805057" y="1965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7896497" y="1965960"/>
            <a:ext cx="81642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830" dirty="0"/>
          </a:p>
        </p:txBody>
      </p:sp>
      <p:sp>
        <p:nvSpPr>
          <p:cNvPr id="18" name="Text 15"/>
          <p:cNvSpPr/>
          <p:nvPr/>
        </p:nvSpPr>
        <p:spPr>
          <a:xfrm>
            <a:off x="8530046" y="1965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8621486" y="1965960"/>
            <a:ext cx="81642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Retrieve</a:t>
            </a:r>
            <a:endParaRPr lang="en-US" sz="830" dirty="0"/>
          </a:p>
        </p:txBody>
      </p:sp>
      <p:sp>
        <p:nvSpPr>
          <p:cNvPr id="20" name="Text 17"/>
          <p:cNvSpPr/>
          <p:nvPr/>
        </p:nvSpPr>
        <p:spPr>
          <a:xfrm>
            <a:off x="9255034" y="1965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9346474" y="1965960"/>
            <a:ext cx="81642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</a:t>
            </a:r>
            <a:endParaRPr lang="en-US" sz="830" dirty="0"/>
          </a:p>
        </p:txBody>
      </p:sp>
      <p:sp>
        <p:nvSpPr>
          <p:cNvPr id="22" name="Text 19"/>
          <p:cNvSpPr/>
          <p:nvPr/>
        </p:nvSpPr>
        <p:spPr>
          <a:xfrm>
            <a:off x="9980023" y="1965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10071463" y="1965960"/>
            <a:ext cx="81642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</a:t>
            </a:r>
            <a:endParaRPr lang="en-US" sz="830" dirty="0"/>
          </a:p>
        </p:txBody>
      </p:sp>
      <p:sp>
        <p:nvSpPr>
          <p:cNvPr id="24" name="Text 21"/>
          <p:cNvSpPr/>
          <p:nvPr/>
        </p:nvSpPr>
        <p:spPr>
          <a:xfrm>
            <a:off x="10705011" y="196596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0796451" y="1965960"/>
            <a:ext cx="81642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</a:t>
            </a:r>
            <a:endParaRPr lang="en-US" sz="830" dirty="0"/>
          </a:p>
        </p:txBody>
      </p:sp>
      <p:sp>
        <p:nvSpPr>
          <p:cNvPr id="26" name="Text 23"/>
          <p:cNvSpPr/>
          <p:nvPr/>
        </p:nvSpPr>
        <p:spPr>
          <a:xfrm>
            <a:off x="6492240" y="260604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D7E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Given a goal, it works through the steps needed to complete it.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548640" y="3383280"/>
            <a:ext cx="11064240" cy="685800"/>
          </a:xfrm>
          <a:prstGeom prst="roundRect">
            <a:avLst>
              <a:gd name="adj" fmla="val 10667"/>
            </a:avLst>
          </a:prstGeom>
          <a:solidFill>
            <a:srgbClr val="E4E9F2"/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338328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 (reasoning engine)  +  Memory (context)  +  Tools (acts on systems)  =  AI AGENT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548640" y="42062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Read an incoming email → extract information → check relevant documents → classify → prepare a response → send for officer approval.</a:t>
            </a:r>
            <a:endParaRPr lang="en-US" sz="1150" dirty="0"/>
          </a:p>
        </p:txBody>
      </p:sp>
      <p:sp>
        <p:nvSpPr>
          <p:cNvPr id="30" name="Shape 27"/>
          <p:cNvSpPr/>
          <p:nvPr/>
        </p:nvSpPr>
        <p:spPr>
          <a:xfrm>
            <a:off x="548640" y="4754880"/>
            <a:ext cx="11064240" cy="1508760"/>
          </a:xfrm>
          <a:prstGeom prst="roundRect">
            <a:avLst>
              <a:gd name="adj" fmla="val 4848"/>
            </a:avLst>
          </a:prstGeom>
          <a:solidFill>
            <a:srgbClr val="1B3A6B"/>
          </a:solidFill>
          <a:ln/>
        </p:spPr>
      </p:sp>
      <p:sp>
        <p:nvSpPr>
          <p:cNvPr id="31" name="Text 28"/>
          <p:cNvSpPr/>
          <p:nvPr/>
        </p:nvSpPr>
        <p:spPr>
          <a:xfrm>
            <a:off x="822960" y="4864608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B4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of these is an AI Agent task?</a:t>
            </a:r>
            <a:endParaRPr lang="en-US" sz="1300" dirty="0"/>
          </a:p>
        </p:txBody>
      </p:sp>
      <p:sp>
        <p:nvSpPr>
          <p:cNvPr id="32" name="Text 29"/>
          <p:cNvSpPr/>
          <p:nvPr/>
        </p:nvSpPr>
        <p:spPr>
          <a:xfrm>
            <a:off x="822960" y="5230368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 “Summarise this report.”</a:t>
            </a:r>
            <a:endParaRPr lang="en-US" sz="1150" dirty="0"/>
          </a:p>
        </p:txBody>
      </p:sp>
      <p:sp>
        <p:nvSpPr>
          <p:cNvPr id="33" name="Text 30"/>
          <p:cNvSpPr/>
          <p:nvPr/>
        </p:nvSpPr>
        <p:spPr>
          <a:xfrm>
            <a:off x="822960" y="5532120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8FE0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B.  “Read all incoming requests, classify them, check applicable rules, prepare draft replies and place exceptions before me.”</a:t>
            </a:r>
            <a:endParaRPr lang="en-US" sz="1150" dirty="0"/>
          </a:p>
        </p:txBody>
      </p:sp>
      <p:sp>
        <p:nvSpPr>
          <p:cNvPr id="34" name="Text 31"/>
          <p:cNvSpPr/>
          <p:nvPr/>
        </p:nvSpPr>
        <p:spPr>
          <a:xfrm>
            <a:off x="822960" y="59436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9FB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B</a:t>
            </a:r>
            <a:endParaRPr lang="en-US" sz="1100" dirty="0"/>
          </a:p>
        </p:txBody>
      </p:sp>
      <p:sp>
        <p:nvSpPr>
          <p:cNvPr id="35" name="Text 32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with AI — Officer Orientation</a:t>
            </a:r>
            <a:endParaRPr lang="en-US" sz="900" dirty="0"/>
          </a:p>
        </p:txBody>
      </p:sp>
      <p:sp>
        <p:nvSpPr>
          <p:cNvPr id="36" name="Text 33"/>
          <p:cNvSpPr/>
          <p:nvPr/>
        </p:nvSpPr>
        <p:spPr>
          <a:xfrm>
            <a:off x="10820095" y="6492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12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2026-08-20T19:07:12Z</dcterms:created>
  <dcterms:modified xsi:type="dcterms:W3CDTF">2026-08-20T19:07:12Z</dcterms:modified>
</cp:coreProperties>
</file>